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2" r:id="rId1"/>
  </p:sldMasterIdLst>
  <p:sldIdLst>
    <p:sldId id="256" r:id="rId2"/>
    <p:sldId id="257" r:id="rId3"/>
    <p:sldId id="262" r:id="rId4"/>
    <p:sldId id="263" r:id="rId5"/>
    <p:sldId id="259" r:id="rId6"/>
    <p:sldId id="264" r:id="rId7"/>
    <p:sldId id="266" r:id="rId8"/>
    <p:sldId id="260" r:id="rId9"/>
    <p:sldId id="261" r:id="rId10"/>
    <p:sldId id="265" r:id="rId11"/>
  </p:sldIdLst>
  <p:sldSz cx="9144000" cy="6858000" type="screen4x3"/>
  <p:notesSz cx="6881813" cy="10002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78" d="100"/>
          <a:sy n="78" d="100"/>
        </p:scale>
        <p:origin x="11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632109314545618E-2"/>
          <c:y val="2.6138549213447382E-2"/>
          <c:w val="0.8277568547205687"/>
          <c:h val="0.85750655957386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12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5-49FE-9550-E71A6216D9A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4</c:v>
                </c:pt>
                <c:pt idx="1">
                  <c:v>11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85-49FE-9550-E71A6216D9A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10</c:v>
                </c:pt>
                <c:pt idx="1">
                  <c:v>8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5-49FE-9550-E71A6216D9AB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12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85-49FE-9550-E71A6216D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437824"/>
        <c:axId val="336435856"/>
      </c:barChart>
      <c:catAx>
        <c:axId val="33643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35856"/>
        <c:crosses val="autoZero"/>
        <c:auto val="1"/>
        <c:lblAlgn val="ctr"/>
        <c:lblOffset val="100"/>
        <c:noMultiLvlLbl val="0"/>
      </c:catAx>
      <c:valAx>
        <c:axId val="33643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43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83-477B-9D7A-C5CADFD24603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83-477B-9D7A-C5CADFD24603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83-477B-9D7A-C5CADFD24603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Arkusz1!$A$2:$A$4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83-477B-9D7A-C5CADFD24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990880"/>
        <c:axId val="511990224"/>
      </c:barChart>
      <c:catAx>
        <c:axId val="51199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1990224"/>
        <c:crosses val="autoZero"/>
        <c:auto val="1"/>
        <c:lblAlgn val="ctr"/>
        <c:lblOffset val="100"/>
        <c:noMultiLvlLbl val="0"/>
      </c:catAx>
      <c:valAx>
        <c:axId val="51199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5119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A-47F6-8A61-5AAD36082C94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EA-47F6-8A61-5AAD36082C94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EA-47F6-8A61-5AAD36082C94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3"/>
                <c:pt idx="0">
                  <c:v>KLASY I</c:v>
                </c:pt>
                <c:pt idx="1">
                  <c:v>KLASY II</c:v>
                </c:pt>
                <c:pt idx="2">
                  <c:v>KLASY III</c:v>
                </c:pt>
              </c:strCache>
            </c:strRef>
          </c:cat>
          <c:val>
            <c:numRef>
              <c:f>Arkusz1!$E$2:$E$5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EA-47F6-8A61-5AAD36082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858240"/>
        <c:axId val="415860536"/>
      </c:barChart>
      <c:catAx>
        <c:axId val="41585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5860536"/>
        <c:crosses val="autoZero"/>
        <c:auto val="1"/>
        <c:lblAlgn val="ctr"/>
        <c:lblOffset val="100"/>
        <c:noMultiLvlLbl val="0"/>
      </c:catAx>
      <c:valAx>
        <c:axId val="41586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41585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6A9B1-B4A4-48D1-9CE2-92FE2EDA1BA7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0FF719A-B9C6-45CA-A5B7-54C93A6D1B7D}">
      <dgm:prSet/>
      <dgm:spPr/>
      <dgm:t>
        <a:bodyPr/>
        <a:lstStyle/>
        <a:p>
          <a:r>
            <a:rPr lang="pl-PL" dirty="0"/>
            <a:t>Klasy I    - 93,77%</a:t>
          </a:r>
          <a:endParaRPr lang="en-US" dirty="0"/>
        </a:p>
      </dgm:t>
    </dgm:pt>
    <dgm:pt modelId="{017DABE8-F714-43CE-AAF2-39D40220D9BF}" type="parTrans" cxnId="{72203BFB-E6E6-41F1-BC05-DC7B97DBA08D}">
      <dgm:prSet/>
      <dgm:spPr/>
      <dgm:t>
        <a:bodyPr/>
        <a:lstStyle/>
        <a:p>
          <a:endParaRPr lang="en-US"/>
        </a:p>
      </dgm:t>
    </dgm:pt>
    <dgm:pt modelId="{9D59987C-3BF4-4A88-8AC3-DC7D61FB3A8C}" type="sibTrans" cxnId="{72203BFB-E6E6-41F1-BC05-DC7B97DBA08D}">
      <dgm:prSet/>
      <dgm:spPr/>
      <dgm:t>
        <a:bodyPr/>
        <a:lstStyle/>
        <a:p>
          <a:endParaRPr lang="en-US"/>
        </a:p>
      </dgm:t>
    </dgm:pt>
    <dgm:pt modelId="{875EE7C5-3E07-4B73-8C35-75C7CDBA24BF}">
      <dgm:prSet/>
      <dgm:spPr/>
      <dgm:t>
        <a:bodyPr/>
        <a:lstStyle/>
        <a:p>
          <a:r>
            <a:rPr lang="pl-PL" dirty="0"/>
            <a:t>Klasy II   - 95,5%</a:t>
          </a:r>
          <a:endParaRPr lang="en-US" dirty="0"/>
        </a:p>
      </dgm:t>
    </dgm:pt>
    <dgm:pt modelId="{E116D54A-BB15-4F76-8F37-1D5F2C07089E}" type="parTrans" cxnId="{DB204F2B-8263-49CE-B173-262F3A44A124}">
      <dgm:prSet/>
      <dgm:spPr/>
      <dgm:t>
        <a:bodyPr/>
        <a:lstStyle/>
        <a:p>
          <a:endParaRPr lang="en-US"/>
        </a:p>
      </dgm:t>
    </dgm:pt>
    <dgm:pt modelId="{1FF599E8-3DA1-4606-9ED7-02F395A02149}" type="sibTrans" cxnId="{DB204F2B-8263-49CE-B173-262F3A44A124}">
      <dgm:prSet/>
      <dgm:spPr/>
      <dgm:t>
        <a:bodyPr/>
        <a:lstStyle/>
        <a:p>
          <a:endParaRPr lang="en-US"/>
        </a:p>
      </dgm:t>
    </dgm:pt>
    <dgm:pt modelId="{23962058-F4C0-4AB6-8DDA-33818F1CB224}">
      <dgm:prSet/>
      <dgm:spPr/>
      <dgm:t>
        <a:bodyPr/>
        <a:lstStyle/>
        <a:p>
          <a:r>
            <a:rPr lang="pl-PL" dirty="0"/>
            <a:t>Klasy III – 90,66%</a:t>
          </a:r>
          <a:endParaRPr lang="en-US" dirty="0"/>
        </a:p>
      </dgm:t>
    </dgm:pt>
    <dgm:pt modelId="{A1CBA75C-11DD-40C2-99DD-0168B97D63C1}" type="parTrans" cxnId="{C587E5E5-73AF-444C-B53E-EF08B98F458F}">
      <dgm:prSet/>
      <dgm:spPr/>
      <dgm:t>
        <a:bodyPr/>
        <a:lstStyle/>
        <a:p>
          <a:endParaRPr lang="en-US"/>
        </a:p>
      </dgm:t>
    </dgm:pt>
    <dgm:pt modelId="{64EA5FBD-1704-4E77-8F4F-E25B27F7C7E2}" type="sibTrans" cxnId="{C587E5E5-73AF-444C-B53E-EF08B98F458F}">
      <dgm:prSet/>
      <dgm:spPr/>
      <dgm:t>
        <a:bodyPr/>
        <a:lstStyle/>
        <a:p>
          <a:endParaRPr lang="en-US"/>
        </a:p>
      </dgm:t>
    </dgm:pt>
    <dgm:pt modelId="{ABE6C005-789E-4C0D-8DDA-5705DD4BD183}" type="pres">
      <dgm:prSet presAssocID="{9AD6A9B1-B4A4-48D1-9CE2-92FE2EDA1B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7B07C1D8-A1B5-4111-A9A4-7BFD14960A98}" type="pres">
      <dgm:prSet presAssocID="{00FF719A-B9C6-45CA-A5B7-54C93A6D1B7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37EF5FF-FB73-4A4C-BE20-049B4CACEB67}" type="pres">
      <dgm:prSet presAssocID="{9D59987C-3BF4-4A88-8AC3-DC7D61FB3A8C}" presName="sibTrans" presStyleCnt="0"/>
      <dgm:spPr/>
    </dgm:pt>
    <dgm:pt modelId="{DB2F0575-9BD3-4ABC-A34E-98FBDD68CB3B}" type="pres">
      <dgm:prSet presAssocID="{875EE7C5-3E07-4B73-8C35-75C7CDBA24B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32CDB34-1479-40BA-B5DD-461F1C548F53}" type="pres">
      <dgm:prSet presAssocID="{1FF599E8-3DA1-4606-9ED7-02F395A02149}" presName="sibTrans" presStyleCnt="0"/>
      <dgm:spPr/>
    </dgm:pt>
    <dgm:pt modelId="{787C6F24-95FD-4A07-9477-D05B66A50C69}" type="pres">
      <dgm:prSet presAssocID="{23962058-F4C0-4AB6-8DDA-33818F1CB22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FDD605EC-66BE-4463-9F37-42011E292789}" type="presOf" srcId="{23962058-F4C0-4AB6-8DDA-33818F1CB224}" destId="{787C6F24-95FD-4A07-9477-D05B66A50C69}" srcOrd="0" destOrd="0" presId="urn:microsoft.com/office/officeart/2005/8/layout/default"/>
    <dgm:cxn modelId="{9FCE482E-805B-4F20-84D9-09A28C718E97}" type="presOf" srcId="{875EE7C5-3E07-4B73-8C35-75C7CDBA24BF}" destId="{DB2F0575-9BD3-4ABC-A34E-98FBDD68CB3B}" srcOrd="0" destOrd="0" presId="urn:microsoft.com/office/officeart/2005/8/layout/default"/>
    <dgm:cxn modelId="{DB204F2B-8263-49CE-B173-262F3A44A124}" srcId="{9AD6A9B1-B4A4-48D1-9CE2-92FE2EDA1BA7}" destId="{875EE7C5-3E07-4B73-8C35-75C7CDBA24BF}" srcOrd="1" destOrd="0" parTransId="{E116D54A-BB15-4F76-8F37-1D5F2C07089E}" sibTransId="{1FF599E8-3DA1-4606-9ED7-02F395A02149}"/>
    <dgm:cxn modelId="{8FFDF4E6-6E69-4863-9A78-B6197D42F489}" type="presOf" srcId="{00FF719A-B9C6-45CA-A5B7-54C93A6D1B7D}" destId="{7B07C1D8-A1B5-4111-A9A4-7BFD14960A98}" srcOrd="0" destOrd="0" presId="urn:microsoft.com/office/officeart/2005/8/layout/default"/>
    <dgm:cxn modelId="{C587E5E5-73AF-444C-B53E-EF08B98F458F}" srcId="{9AD6A9B1-B4A4-48D1-9CE2-92FE2EDA1BA7}" destId="{23962058-F4C0-4AB6-8DDA-33818F1CB224}" srcOrd="2" destOrd="0" parTransId="{A1CBA75C-11DD-40C2-99DD-0168B97D63C1}" sibTransId="{64EA5FBD-1704-4E77-8F4F-E25B27F7C7E2}"/>
    <dgm:cxn modelId="{72203BFB-E6E6-41F1-BC05-DC7B97DBA08D}" srcId="{9AD6A9B1-B4A4-48D1-9CE2-92FE2EDA1BA7}" destId="{00FF719A-B9C6-45CA-A5B7-54C93A6D1B7D}" srcOrd="0" destOrd="0" parTransId="{017DABE8-F714-43CE-AAF2-39D40220D9BF}" sibTransId="{9D59987C-3BF4-4A88-8AC3-DC7D61FB3A8C}"/>
    <dgm:cxn modelId="{60617DBE-A05D-46ED-8B15-7FAE813378B5}" type="presOf" srcId="{9AD6A9B1-B4A4-48D1-9CE2-92FE2EDA1BA7}" destId="{ABE6C005-789E-4C0D-8DDA-5705DD4BD183}" srcOrd="0" destOrd="0" presId="urn:microsoft.com/office/officeart/2005/8/layout/default"/>
    <dgm:cxn modelId="{9E894F5A-11E2-43F0-8230-2D15ED02A98F}" type="presParOf" srcId="{ABE6C005-789E-4C0D-8DDA-5705DD4BD183}" destId="{7B07C1D8-A1B5-4111-A9A4-7BFD14960A98}" srcOrd="0" destOrd="0" presId="urn:microsoft.com/office/officeart/2005/8/layout/default"/>
    <dgm:cxn modelId="{FDAAB86F-3631-433E-9FA1-87C1B786259B}" type="presParOf" srcId="{ABE6C005-789E-4C0D-8DDA-5705DD4BD183}" destId="{337EF5FF-FB73-4A4C-BE20-049B4CACEB67}" srcOrd="1" destOrd="0" presId="urn:microsoft.com/office/officeart/2005/8/layout/default"/>
    <dgm:cxn modelId="{83B0D83F-E4CC-4006-BFC5-ADFDE714B92E}" type="presParOf" srcId="{ABE6C005-789E-4C0D-8DDA-5705DD4BD183}" destId="{DB2F0575-9BD3-4ABC-A34E-98FBDD68CB3B}" srcOrd="2" destOrd="0" presId="urn:microsoft.com/office/officeart/2005/8/layout/default"/>
    <dgm:cxn modelId="{590B3F3D-9E93-4BFA-8EC6-76425CBCC320}" type="presParOf" srcId="{ABE6C005-789E-4C0D-8DDA-5705DD4BD183}" destId="{832CDB34-1479-40BA-B5DD-461F1C548F53}" srcOrd="3" destOrd="0" presId="urn:microsoft.com/office/officeart/2005/8/layout/default"/>
    <dgm:cxn modelId="{6E167B62-3B30-48A4-B0E0-E739FB7351F2}" type="presParOf" srcId="{ABE6C005-789E-4C0D-8DDA-5705DD4BD183}" destId="{787C6F24-95FD-4A07-9477-D05B66A50C6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07C1D8-A1B5-4111-A9A4-7BFD14960A98}">
      <dsp:nvSpPr>
        <dsp:cNvPr id="0" name=""/>
        <dsp:cNvSpPr/>
      </dsp:nvSpPr>
      <dsp:spPr>
        <a:xfrm>
          <a:off x="0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100" kern="1200" dirty="0"/>
            <a:t>Klasy I    - 93,77%</a:t>
          </a:r>
          <a:endParaRPr lang="en-US" sz="4100" kern="1200" dirty="0"/>
        </a:p>
      </dsp:txBody>
      <dsp:txXfrm>
        <a:off x="0" y="772160"/>
        <a:ext cx="2474577" cy="1484746"/>
      </dsp:txXfrm>
    </dsp:sp>
    <dsp:sp modelId="{DB2F0575-9BD3-4ABC-A34E-98FBDD68CB3B}">
      <dsp:nvSpPr>
        <dsp:cNvPr id="0" name=""/>
        <dsp:cNvSpPr/>
      </dsp:nvSpPr>
      <dsp:spPr>
        <a:xfrm>
          <a:off x="2722035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100" kern="1200" dirty="0"/>
            <a:t>Klasy II   - 95,5%</a:t>
          </a:r>
          <a:endParaRPr lang="en-US" sz="4100" kern="1200" dirty="0"/>
        </a:p>
      </dsp:txBody>
      <dsp:txXfrm>
        <a:off x="2722035" y="772160"/>
        <a:ext cx="2474577" cy="1484746"/>
      </dsp:txXfrm>
    </dsp:sp>
    <dsp:sp modelId="{787C6F24-95FD-4A07-9477-D05B66A50C69}">
      <dsp:nvSpPr>
        <dsp:cNvPr id="0" name=""/>
        <dsp:cNvSpPr/>
      </dsp:nvSpPr>
      <dsp:spPr>
        <a:xfrm>
          <a:off x="5444070" y="772160"/>
          <a:ext cx="2474577" cy="148474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4100" kern="1200" dirty="0"/>
            <a:t>Klasy III – 90,66%</a:t>
          </a:r>
          <a:endParaRPr lang="en-US" sz="4100" kern="1200" dirty="0"/>
        </a:p>
      </dsp:txBody>
      <dsp:txXfrm>
        <a:off x="5444070" y="772160"/>
        <a:ext cx="2474577" cy="14847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453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607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31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887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59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414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365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576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521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1755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59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97FE19C8-CE7A-4ECE-92AB-54729848834F}" type="datetimeFigureOut">
              <a:rPr lang="pl-PL" smtClean="0"/>
              <a:pPr/>
              <a:t>19.01.2022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32BCF2B8-2F36-40EE-8B3D-8D5C7D700C5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278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>
            <a:extLst>
              <a:ext uri="{FF2B5EF4-FFF2-40B4-BE49-F238E27FC236}">
                <a16:creationId xmlns:a16="http://schemas.microsoft.com/office/drawing/2014/main" id="{9F883FF7-1FCA-41BF-98CB-75CC22711D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2500" b="125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ZESTAWIENIE KLAS I - III</a:t>
            </a:r>
          </a:p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SEMESTR 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I</a:t>
            </a:r>
            <a:endParaRPr lang="pl-PL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Cambria" pitchFamily="18" charset="0"/>
            </a:endParaRPr>
          </a:p>
          <a:p>
            <a:pPr>
              <a:lnSpc>
                <a:spcPct val="110000"/>
              </a:lnSpc>
            </a:pPr>
            <a:r>
              <a:rPr lang="pl-P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" pitchFamily="18" charset="0"/>
              </a:rPr>
              <a:t>ROK SZKOLNY 2021/2022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260649"/>
            <a:ext cx="7773338" cy="1368152"/>
          </a:xfrm>
        </p:spPr>
        <p:txBody>
          <a:bodyPr/>
          <a:lstStyle/>
          <a:p>
            <a:pPr algn="ctr"/>
            <a:r>
              <a:rPr lang="pl-PL" dirty="0">
                <a:solidFill>
                  <a:srgbClr val="C00000"/>
                </a:solidFill>
                <a:effectLst/>
                <a:latin typeface="Cambria" pitchFamily="18" charset="0"/>
              </a:rPr>
              <a:t>Frekwencja klas I-III: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07790" y="1340768"/>
            <a:ext cx="8512682" cy="49411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Klasa I a – 94%             Klasa II a – 94,6 %</a:t>
            </a:r>
          </a:p>
          <a:p>
            <a:pPr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Klasa I b – 96%             Klasa II b - 95 %</a:t>
            </a:r>
          </a:p>
          <a:p>
            <a:pPr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Klasa I c – 94%             Klasa II c – 98%     </a:t>
            </a:r>
          </a:p>
          <a:p>
            <a:pPr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Klasa I d – 91,08%	  Klasa II d - 94,42%</a:t>
            </a:r>
          </a:p>
          <a:p>
            <a:pPr>
              <a:buNone/>
            </a:pPr>
            <a:endParaRPr lang="pl-PL" sz="3600" dirty="0">
              <a:solidFill>
                <a:schemeClr val="tx1"/>
              </a:solidFill>
              <a:latin typeface="Cambria" pitchFamily="18" charset="0"/>
            </a:endParaRPr>
          </a:p>
          <a:p>
            <a:pPr algn="ctr"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      Klasa III a – 86,47%</a:t>
            </a:r>
          </a:p>
          <a:p>
            <a:pPr algn="ctr"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Klasa III b – 97%</a:t>
            </a:r>
          </a:p>
          <a:p>
            <a:pPr algn="ctr">
              <a:buNone/>
            </a:pPr>
            <a:r>
              <a:rPr lang="pl-PL" sz="3600" dirty="0">
                <a:solidFill>
                  <a:schemeClr val="tx1"/>
                </a:solidFill>
                <a:latin typeface="Cambria" pitchFamily="18" charset="0"/>
              </a:rPr>
              <a:t>      Klasa III c – 88,52%</a:t>
            </a:r>
          </a:p>
          <a:p>
            <a:pPr algn="ctr">
              <a:buNone/>
            </a:pPr>
            <a:endParaRPr lang="pl-PL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</a:rPr>
              <a:t>Średnia Frekwencja</a:t>
            </a: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pl-PL" dirty="0">
                <a:solidFill>
                  <a:srgbClr val="FF0000"/>
                </a:solidFill>
                <a:effectLst/>
                <a:latin typeface="Cambria" pitchFamily="18" charset="0"/>
                <a:ea typeface="Cambria" pitchFamily="18" charset="0"/>
              </a:rPr>
              <a:t>klas </a:t>
            </a: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/>
            </a:r>
            <a:b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</a:br>
            <a:r>
              <a:rPr lang="pl-PL" dirty="0">
                <a:solidFill>
                  <a:srgbClr val="FF0000"/>
                </a:solidFill>
                <a:latin typeface="Cambria" pitchFamily="18" charset="0"/>
                <a:ea typeface="Cambria" pitchFamily="18" charset="0"/>
              </a:rPr>
              <a:t>I-III</a:t>
            </a:r>
            <a:endParaRPr lang="pl-PL" dirty="0">
              <a:solidFill>
                <a:srgbClr val="FF0000"/>
              </a:solidFill>
              <a:effectLst/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5910333D-1305-42F3-9099-0E5367A2D2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801862"/>
              </p:ext>
            </p:extLst>
          </p:nvPr>
        </p:nvGraphicFramePr>
        <p:xfrm>
          <a:off x="685800" y="2532475"/>
          <a:ext cx="7918648" cy="3029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DE9C5EF-230E-4E14-A2C5-FF9445E7ED8F}"/>
              </a:ext>
            </a:extLst>
          </p:cNvPr>
          <p:cNvSpPr txBox="1"/>
          <p:nvPr/>
        </p:nvSpPr>
        <p:spPr>
          <a:xfrm>
            <a:off x="6147306" y="2367092"/>
            <a:ext cx="2514096" cy="3881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 – </a:t>
            </a:r>
            <a:r>
              <a:rPr lang="pl-PL" sz="1600" cap="all" dirty="0"/>
              <a:t>38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 – </a:t>
            </a:r>
            <a:r>
              <a:rPr lang="pl-PL" sz="1600" cap="all" dirty="0"/>
              <a:t>44</a:t>
            </a:r>
            <a:r>
              <a:rPr lang="en-US" sz="1600" cap="all" dirty="0"/>
              <a:t> UCZNIÓW       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/>
              <a:t>KLASY III – </a:t>
            </a:r>
            <a:r>
              <a:rPr lang="pl-PL" sz="1600" cap="all" dirty="0"/>
              <a:t>26</a:t>
            </a:r>
            <a:r>
              <a:rPr lang="en-US" sz="1600" cap="all" dirty="0"/>
              <a:t> UCZNIÓW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84E255A-FFFE-4DD2-87D7-0FF3A5B72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306" y="640831"/>
            <a:ext cx="2514096" cy="15738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UCZNIOWIE WYRÓŻNIAJĄCY SIĘ </a:t>
            </a:r>
            <a:br>
              <a:rPr lang="en-US" sz="2500" dirty="0">
                <a:solidFill>
                  <a:srgbClr val="FF0000"/>
                </a:solidFill>
              </a:rPr>
            </a:br>
            <a:r>
              <a:rPr lang="en-US" sz="2500" dirty="0">
                <a:solidFill>
                  <a:srgbClr val="FF0000"/>
                </a:solidFill>
              </a:rPr>
              <a:t>W NAUCE :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403F244-238D-48DE-8A4E-3CA782B93E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021099"/>
              </p:ext>
            </p:extLst>
          </p:nvPr>
        </p:nvGraphicFramePr>
        <p:xfrm>
          <a:off x="482598" y="618517"/>
          <a:ext cx="5182110" cy="562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676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0"/>
            <a:ext cx="8826184" cy="980728"/>
          </a:xfrm>
        </p:spPr>
        <p:txBody>
          <a:bodyPr>
            <a:normAutofit/>
          </a:bodyPr>
          <a:lstStyle/>
          <a:p>
            <a:pPr algn="ctr"/>
            <a:r>
              <a:rPr lang="pl-PL" sz="3100">
                <a:solidFill>
                  <a:srgbClr val="C00000"/>
                </a:solidFill>
                <a:latin typeface="Cambria" pitchFamily="18" charset="0"/>
              </a:rPr>
              <a:t>Uczniowie nagrodzeni w konkursach</a:t>
            </a:r>
            <a:r>
              <a:rPr lang="pl-PL" sz="4000">
                <a:solidFill>
                  <a:srgbClr val="C00000"/>
                </a:solidFill>
                <a:latin typeface="Cambria" pitchFamily="18" charset="0"/>
              </a:rPr>
              <a:t>:</a:t>
            </a:r>
            <a:endParaRPr lang="pl-PL" sz="4000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80728"/>
            <a:ext cx="9001000" cy="5877272"/>
          </a:xfrm>
        </p:spPr>
        <p:txBody>
          <a:bodyPr>
            <a:noAutofit/>
          </a:bodyPr>
          <a:lstStyle/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1. Szkolny konkurs „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Portret </a:t>
            </a:r>
            <a:r>
              <a:rPr lang="pl-PL" sz="1600" b="1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Ekoswojaka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 (organizowany z okazji Międzynarodowego Miesiąca Bibliotek Szkolnych) – WYRÓŻNIENIA (uczniowie klasy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)Michał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Janiuk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Maja Kluczyk, Julia Krzewska, Michalina Wyrzykowska, Hanna Załuska, Dawid Zarzecki</a:t>
            </a: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Szkolny konkurs plastyczny „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Świetlica moich marzeń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 – II MIEJSCE Alicja Drągowska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Wiktoria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Sokolewicz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III MIEJSCE Mikołaj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Gonczar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Dawid Zarzecki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WYRÓŻNIENIA Lena Włoskowska kl. Id, Wojciech Wojtkowski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Miejski konkurs plastyczno-fotograficzny pt.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 Zwierzaki – cudaki”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org. Przez Zespół Szkół Ogólnokształcących Mistrzostwa Sportowego nr 2 w Białymstoku – I MIEJSCE Julia Krzewska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4. Szkolny konkurs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Pięknego Czytania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(organizowany  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z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okazji Międzynarodowego Miesiąca Bibliotek Szkolnych) I MIEJSCE Kornelia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Bylińska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 MIEJSCE Antonina Maras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Jan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Pańkowski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IId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III MIEJSCE Maja Kluczyk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5. Szkolny konkurs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Szybkiego </a:t>
            </a:r>
            <a:r>
              <a:rPr lang="pl-PL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Czytania 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(organizowany  z okazji Międzynarodowego Miesiąca Bibliotek Szkolnych)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Patrycja Dudko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III MIEJSCE Krzysztof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Niemotko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IIIc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6. Szkolny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„Najpiękniejsza maska Andrzejkowa”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Gabriel Kijek         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 MIEJSCE Klaudia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Wnorowska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III MIEJSCE Patryk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Smarkiewicz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WYRÓŻNIENIA Wojciech Wojtkowski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Patrycja Dudko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Franciszek Zaremba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Alicja Drągowska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Lena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Szachowicz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Antonina Maras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Nikola Geniusz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7. Szkolny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„Kochamy zwierzaki”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Zofia Łupińska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Nikola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Wojtkun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 II MIEJSCE Katarzyna Górska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 MIEJSCE Pola Michałowska kl. </a:t>
            </a:r>
            <a:r>
              <a:rPr lang="pl-PL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endParaRPr lang="pl-PL" sz="13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" indent="0">
              <a:lnSpc>
                <a:spcPct val="100000"/>
              </a:lnSpc>
              <a:buNone/>
            </a:pPr>
            <a:endParaRPr lang="pl-PL" sz="13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A01B26-9B21-47C7-BD3E-643C211B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85332" y="476672"/>
            <a:ext cx="7773338" cy="432047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92F3DA-08F2-41E1-9A3E-0DEE6A1C0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08720"/>
            <a:ext cx="8712967" cy="57606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Wiktoria Bogucka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 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WYRÓŻNIENIA Iga </a:t>
            </a:r>
            <a:r>
              <a:rPr lang="pl-PL" sz="1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Woroszylak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IIc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Antonina Maras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kl.IIc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Eryk Łopaciński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Wojciech Michałowski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Aleksandra Puławska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8. Miejski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 Anioł Bożonarodzeniowy”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WYRÓŻNIENIE Julia Krzewska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IIb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9. Konkurs plastyczny „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Baśniowa pacynka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” NAGRODA Wiktoria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Wojtkun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Piotr Chojnowski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Franciszek Olechnowicz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Ib</a:t>
            </a:r>
            <a:r>
              <a:rPr lang="pl-PL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WYRÓŻNIENIE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Dominik Rutkowski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Patryk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Smarkiewicz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Wojciech Wojtkowski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Filip Kowalewski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Hanna Gocłowska kl. Id, Adam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Słuja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Id 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10. Wojewódzki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 Dziecko oczami Janusza Korczaka”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I MIEJSCE Franciszek Zaremba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11. Konkurs plastyczno-techniczny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„Najpiękniejsza Szopka Bożonarodzeniowa” 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 MIEJSCE Arkadiusz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Superson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endParaRPr lang="pl-PL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12.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 Kartka Bożonarodzeniowa”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Patrycja Dudko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 MIEJSCE Gabriela Niewińska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Maja Topczewska kl. Id,   III MIEJSCE Nikola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Wojtkun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WYRÓŻNIENIE Tomasz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Mączewski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Filip Wyszyński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Ic</a:t>
            </a:r>
            <a:endParaRPr lang="pl-PL" sz="16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13. Konkurs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„Piosenki Religijnej i Ludowej”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(organizowany pod honorowym patronatem Prezydenta Miasta Białegostoku i Urzędu Marszałkowskiego Województwa Podlaskiego)  II MIEJSCE Milena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Bezubik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IId</a:t>
            </a: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14. Szkolny konkurs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 Poezja religijna”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Arkadiusz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Superson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 MIEJSCE Natalia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Pietryńczak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IId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III MIEJSCE Hanna Gocłowska kl. Id, WYRÓŻNIENIE Patrycja Dudko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Zofia Kulikowska kl. Id</a:t>
            </a:r>
          </a:p>
          <a:p>
            <a:pPr marL="0" indent="0">
              <a:lnSpc>
                <a:spcPct val="100000"/>
              </a:lnSpc>
              <a:buNone/>
            </a:pP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pl-PL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45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9A01B26-9B21-47C7-BD3E-643C211B4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2" y="404664"/>
            <a:ext cx="7773338" cy="7200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92F3DA-08F2-41E1-9A3E-0DEE6A1C0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92696"/>
            <a:ext cx="8712967" cy="597666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15. Konkurs pozaszkolny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 Jesienne skarby”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 MIEJSCE Adam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Słuja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Id, II MIEJSCE Piotr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Słuja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kl. Id, WYRÓŻNIENIE Zofia Kulikowska kl. Id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16. Konkurs plastyczny </a:t>
            </a:r>
            <a:r>
              <a:rPr lang="pl-PL" sz="1600" b="1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„Nasi czworonożni przyjaciele”  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 MIEJSCE Hanna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Józefczuk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WYRÓŻNIENIE Franciszek Zaremba kl. </a:t>
            </a:r>
            <a:r>
              <a:rPr lang="pl-PL" sz="1600" dirty="0" err="1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IIIb</a:t>
            </a:r>
            <a:r>
              <a:rPr lang="pl-PL" sz="16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Lena Włoskowska kl. </a:t>
            </a:r>
            <a:r>
              <a:rPr lang="pl-PL" sz="160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Id</a:t>
            </a:r>
            <a:endParaRPr lang="pl-PL" sz="1600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pl-PL" sz="16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l-PL" sz="1600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pl-PL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2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Uczniowie osiągający słabe wyniki w nauce: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F1CA3E41-B4AB-4E9D-B9C5-780BF68D1F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1712174"/>
              </p:ext>
            </p:extLst>
          </p:nvPr>
        </p:nvGraphicFramePr>
        <p:xfrm>
          <a:off x="857250" y="2057400"/>
          <a:ext cx="74041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332" y="618517"/>
            <a:ext cx="2920482" cy="1596177"/>
          </a:xfrm>
        </p:spPr>
        <p:txBody>
          <a:bodyPr anchor="b">
            <a:normAutofit/>
          </a:bodyPr>
          <a:lstStyle/>
          <a:p>
            <a:r>
              <a:rPr lang="pl-PL" sz="2600" dirty="0">
                <a:solidFill>
                  <a:srgbClr val="FF0000"/>
                </a:solidFill>
                <a:latin typeface="Cambria" pitchFamily="18" charset="0"/>
              </a:rPr>
              <a:t>Uczniowie sprawiający trudności wychowawcze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5330" y="2367092"/>
            <a:ext cx="2920484" cy="3424107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solidFill>
                  <a:srgbClr val="FF0000"/>
                </a:solidFill>
                <a:latin typeface="Cambria" pitchFamily="18" charset="0"/>
              </a:rPr>
              <a:t> </a:t>
            </a: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endParaRPr lang="pl-PL" sz="1000" dirty="0">
              <a:solidFill>
                <a:srgbClr val="FF0000"/>
              </a:solidFill>
              <a:latin typeface="Cambria" pitchFamily="18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pl-PL" sz="1000" dirty="0">
                <a:solidFill>
                  <a:srgbClr val="FF0000"/>
                </a:solidFill>
                <a:latin typeface="Cambria" pitchFamily="18" charset="0"/>
              </a:rPr>
              <a:t>Podjęte zostały środki pomocy w formie stałego kontaktu z rodzicami   i  opiekunami, współpraca z pedagogiem oraz psychologiem szkolnym. </a:t>
            </a:r>
          </a:p>
        </p:txBody>
      </p:sp>
      <p:graphicFrame>
        <p:nvGraphicFramePr>
          <p:cNvPr id="6" name="Wykres 5">
            <a:extLst>
              <a:ext uri="{FF2B5EF4-FFF2-40B4-BE49-F238E27FC236}">
                <a16:creationId xmlns:a16="http://schemas.microsoft.com/office/drawing/2014/main" id="{45AEAC00-FF6B-46E1-B636-ABDF896565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4821915"/>
              </p:ext>
            </p:extLst>
          </p:nvPr>
        </p:nvGraphicFramePr>
        <p:xfrm>
          <a:off x="3808545" y="609600"/>
          <a:ext cx="4650123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E2071A-965F-4FE5-9428-88EDA278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>
                <a:solidFill>
                  <a:srgbClr val="FF0000"/>
                </a:solidFill>
              </a:rPr>
              <a:t>Dziękuję za uwagę!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6F5E50-72AF-4054-BF55-82C820878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dstawa">
  <a:themeElements>
    <a:clrScheme name="Podstawa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Podstawa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odstawa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TM03457444[[fn=Podstawa]]</Template>
  <TotalTime>2092</TotalTime>
  <Words>777</Words>
  <Application>Microsoft Office PowerPoint</Application>
  <PresentationFormat>Pokaz na ekranie (4:3)</PresentationFormat>
  <Paragraphs>60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Cambria</vt:lpstr>
      <vt:lpstr>Corbel</vt:lpstr>
      <vt:lpstr>Times New Roman</vt:lpstr>
      <vt:lpstr>Podstawa</vt:lpstr>
      <vt:lpstr>Prezentacja programu PowerPoint</vt:lpstr>
      <vt:lpstr>Frekwencja klas I-III:</vt:lpstr>
      <vt:lpstr>Średnia Frekwencja klas  I-III</vt:lpstr>
      <vt:lpstr>UCZNIOWIE WYRÓŻNIAJĄCY SIĘ  W NAUCE :</vt:lpstr>
      <vt:lpstr>Uczniowie nagrodzeni w konkursach:</vt:lpstr>
      <vt:lpstr>Prezentacja programu PowerPoint</vt:lpstr>
      <vt:lpstr>Prezentacja programu PowerPoint</vt:lpstr>
      <vt:lpstr>Uczniowie osiągający słabe wyniki w nauce: </vt:lpstr>
      <vt:lpstr>Uczniowie sprawiający trudności wychowawcze </vt:lpstr>
      <vt:lpstr>Dziękuję za uwagę!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Analiza,  semestr pierwszy</dc:title>
  <dc:creator>Kasia</dc:creator>
  <cp:lastModifiedBy>skika</cp:lastModifiedBy>
  <cp:revision>141</cp:revision>
  <dcterms:created xsi:type="dcterms:W3CDTF">2018-01-17T13:29:18Z</dcterms:created>
  <dcterms:modified xsi:type="dcterms:W3CDTF">2022-01-19T12:05:51Z</dcterms:modified>
</cp:coreProperties>
</file>