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2" r:id="rId1"/>
  </p:sldMasterIdLst>
  <p:sldIdLst>
    <p:sldId id="256" r:id="rId2"/>
    <p:sldId id="257" r:id="rId3"/>
    <p:sldId id="262" r:id="rId4"/>
    <p:sldId id="263" r:id="rId5"/>
    <p:sldId id="260" r:id="rId6"/>
    <p:sldId id="261" r:id="rId7"/>
    <p:sldId id="259" r:id="rId8"/>
    <p:sldId id="266" r:id="rId9"/>
    <p:sldId id="265" r:id="rId10"/>
  </p:sldIdLst>
  <p:sldSz cx="9144000" cy="6858000" type="screen4x3"/>
  <p:notesSz cx="688181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72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Arkusz_programu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Arkusz_programu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Arkusz_programu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plotArea>
      <c:layout>
        <c:manualLayout>
          <c:layoutTarget val="inner"/>
          <c:xMode val="edge"/>
          <c:yMode val="edge"/>
          <c:x val="9.4632109314545645E-2"/>
          <c:y val="2.6138549213447382E-2"/>
          <c:w val="0.8277568547205687"/>
          <c:h val="0.85750655957386845"/>
        </c:manualLayout>
      </c:layout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9</c:v>
                </c:pt>
                <c:pt idx="1">
                  <c:v>11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85-49FE-9550-E71A6216D9A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8</c:v>
                </c:pt>
                <c:pt idx="1">
                  <c:v>6</c:v>
                </c:pt>
                <c:pt idx="2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85-49FE-9550-E71A6216D9A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13</c:v>
                </c:pt>
                <c:pt idx="1">
                  <c:v>10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85-49FE-9550-E71A6216D9AB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Arkusz1!$E$2:$E$4</c:f>
              <c:numCache>
                <c:formatCode>General</c:formatCode>
                <c:ptCount val="3"/>
                <c:pt idx="0">
                  <c:v>7</c:v>
                </c:pt>
                <c:pt idx="1">
                  <c:v>10</c:v>
                </c:pt>
                <c:pt idx="2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85-49FE-9550-E71A6216D9AB}"/>
            </c:ext>
          </c:extLst>
        </c:ser>
        <c:gapWidth val="219"/>
        <c:overlap val="-27"/>
        <c:axId val="71906432"/>
        <c:axId val="71907968"/>
      </c:barChart>
      <c:catAx>
        <c:axId val="719064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907968"/>
        <c:crosses val="autoZero"/>
        <c:auto val="1"/>
        <c:lblAlgn val="ctr"/>
        <c:lblOffset val="100"/>
      </c:catAx>
      <c:valAx>
        <c:axId val="7190796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190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B83-477B-9D7A-C5CADFD24603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0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B83-477B-9D7A-C5CADFD24603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B83-477B-9D7A-C5CADFD24603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B83-477B-9D7A-C5CADFD24603}"/>
            </c:ext>
          </c:extLst>
        </c:ser>
        <c:gapWidth val="219"/>
        <c:overlap val="-27"/>
        <c:axId val="107227776"/>
        <c:axId val="108888448"/>
      </c:barChart>
      <c:catAx>
        <c:axId val="1072277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888448"/>
        <c:crosses val="autoZero"/>
        <c:auto val="1"/>
        <c:lblAlgn val="ctr"/>
        <c:lblOffset val="100"/>
      </c:catAx>
      <c:valAx>
        <c:axId val="10888844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722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EA-47F6-8A61-5AAD36082C9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EA-47F6-8A61-5AAD36082C9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EA-47F6-8A61-5AAD36082C9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EA-47F6-8A61-5AAD36082C94}"/>
            </c:ext>
          </c:extLst>
        </c:ser>
        <c:gapWidth val="219"/>
        <c:overlap val="-27"/>
        <c:axId val="107056512"/>
        <c:axId val="107242624"/>
      </c:barChart>
      <c:catAx>
        <c:axId val="1070565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7242624"/>
        <c:crosses val="autoZero"/>
        <c:auto val="1"/>
        <c:lblAlgn val="ctr"/>
        <c:lblOffset val="100"/>
      </c:catAx>
      <c:valAx>
        <c:axId val="1072426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705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6A9B1-B4A4-48D1-9CE2-92FE2EDA1BA7}" type="doc">
      <dgm:prSet loTypeId="urn:microsoft.com/office/officeart/2005/8/layout/default#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0FF719A-B9C6-45CA-A5B7-54C93A6D1B7D}">
      <dgm:prSet/>
      <dgm:spPr/>
      <dgm:t>
        <a:bodyPr/>
        <a:lstStyle/>
        <a:p>
          <a:r>
            <a:rPr lang="pl-PL" dirty="0"/>
            <a:t>Klasy I    - </a:t>
          </a:r>
          <a:r>
            <a:rPr lang="pl-PL" dirty="0" smtClean="0"/>
            <a:t>91,18%</a:t>
          </a:r>
          <a:endParaRPr lang="en-US" dirty="0"/>
        </a:p>
      </dgm:t>
    </dgm:pt>
    <dgm:pt modelId="{017DABE8-F714-43CE-AAF2-39D40220D9BF}" type="parTrans" cxnId="{72203BFB-E6E6-41F1-BC05-DC7B97DBA08D}">
      <dgm:prSet/>
      <dgm:spPr/>
      <dgm:t>
        <a:bodyPr/>
        <a:lstStyle/>
        <a:p>
          <a:endParaRPr lang="en-US"/>
        </a:p>
      </dgm:t>
    </dgm:pt>
    <dgm:pt modelId="{9D59987C-3BF4-4A88-8AC3-DC7D61FB3A8C}" type="sibTrans" cxnId="{72203BFB-E6E6-41F1-BC05-DC7B97DBA08D}">
      <dgm:prSet/>
      <dgm:spPr/>
      <dgm:t>
        <a:bodyPr/>
        <a:lstStyle/>
        <a:p>
          <a:endParaRPr lang="en-US"/>
        </a:p>
      </dgm:t>
    </dgm:pt>
    <dgm:pt modelId="{875EE7C5-3E07-4B73-8C35-75C7CDBA24BF}">
      <dgm:prSet/>
      <dgm:spPr/>
      <dgm:t>
        <a:bodyPr/>
        <a:lstStyle/>
        <a:p>
          <a:r>
            <a:rPr lang="pl-PL" dirty="0"/>
            <a:t>Klasy II   - </a:t>
          </a:r>
          <a:r>
            <a:rPr lang="pl-PL" dirty="0" smtClean="0"/>
            <a:t>92,85%</a:t>
          </a:r>
          <a:endParaRPr lang="en-US" dirty="0"/>
        </a:p>
      </dgm:t>
    </dgm:pt>
    <dgm:pt modelId="{E116D54A-BB15-4F76-8F37-1D5F2C07089E}" type="parTrans" cxnId="{DB204F2B-8263-49CE-B173-262F3A44A124}">
      <dgm:prSet/>
      <dgm:spPr/>
      <dgm:t>
        <a:bodyPr/>
        <a:lstStyle/>
        <a:p>
          <a:endParaRPr lang="en-US"/>
        </a:p>
      </dgm:t>
    </dgm:pt>
    <dgm:pt modelId="{1FF599E8-3DA1-4606-9ED7-02F395A02149}" type="sibTrans" cxnId="{DB204F2B-8263-49CE-B173-262F3A44A124}">
      <dgm:prSet/>
      <dgm:spPr/>
      <dgm:t>
        <a:bodyPr/>
        <a:lstStyle/>
        <a:p>
          <a:endParaRPr lang="en-US"/>
        </a:p>
      </dgm:t>
    </dgm:pt>
    <dgm:pt modelId="{23962058-F4C0-4AB6-8DDA-33818F1CB224}">
      <dgm:prSet/>
      <dgm:spPr/>
      <dgm:t>
        <a:bodyPr/>
        <a:lstStyle/>
        <a:p>
          <a:r>
            <a:rPr lang="pl-PL" dirty="0"/>
            <a:t>Klasy III – </a:t>
          </a:r>
          <a:r>
            <a:rPr lang="pl-PL" dirty="0" smtClean="0"/>
            <a:t>91,66%</a:t>
          </a:r>
          <a:endParaRPr lang="en-US" dirty="0"/>
        </a:p>
      </dgm:t>
    </dgm:pt>
    <dgm:pt modelId="{A1CBA75C-11DD-40C2-99DD-0168B97D63C1}" type="parTrans" cxnId="{C587E5E5-73AF-444C-B53E-EF08B98F458F}">
      <dgm:prSet/>
      <dgm:spPr/>
      <dgm:t>
        <a:bodyPr/>
        <a:lstStyle/>
        <a:p>
          <a:endParaRPr lang="en-US"/>
        </a:p>
      </dgm:t>
    </dgm:pt>
    <dgm:pt modelId="{64EA5FBD-1704-4E77-8F4F-E25B27F7C7E2}" type="sibTrans" cxnId="{C587E5E5-73AF-444C-B53E-EF08B98F458F}">
      <dgm:prSet/>
      <dgm:spPr/>
      <dgm:t>
        <a:bodyPr/>
        <a:lstStyle/>
        <a:p>
          <a:endParaRPr lang="en-US"/>
        </a:p>
      </dgm:t>
    </dgm:pt>
    <dgm:pt modelId="{ABE6C005-789E-4C0D-8DDA-5705DD4BD183}" type="pres">
      <dgm:prSet presAssocID="{9AD6A9B1-B4A4-48D1-9CE2-92FE2EDA1B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B07C1D8-A1B5-4111-A9A4-7BFD14960A98}" type="pres">
      <dgm:prSet presAssocID="{00FF719A-B9C6-45CA-A5B7-54C93A6D1B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37EF5FF-FB73-4A4C-BE20-049B4CACEB67}" type="pres">
      <dgm:prSet presAssocID="{9D59987C-3BF4-4A88-8AC3-DC7D61FB3A8C}" presName="sibTrans" presStyleCnt="0"/>
      <dgm:spPr/>
    </dgm:pt>
    <dgm:pt modelId="{DB2F0575-9BD3-4ABC-A34E-98FBDD68CB3B}" type="pres">
      <dgm:prSet presAssocID="{875EE7C5-3E07-4B73-8C35-75C7CDBA24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32CDB34-1479-40BA-B5DD-461F1C548F53}" type="pres">
      <dgm:prSet presAssocID="{1FF599E8-3DA1-4606-9ED7-02F395A02149}" presName="sibTrans" presStyleCnt="0"/>
      <dgm:spPr/>
    </dgm:pt>
    <dgm:pt modelId="{787C6F24-95FD-4A07-9477-D05B66A50C69}" type="pres">
      <dgm:prSet presAssocID="{23962058-F4C0-4AB6-8DDA-33818F1CB22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60617DBE-A05D-46ED-8B15-7FAE813378B5}" type="presOf" srcId="{9AD6A9B1-B4A4-48D1-9CE2-92FE2EDA1BA7}" destId="{ABE6C005-789E-4C0D-8DDA-5705DD4BD183}" srcOrd="0" destOrd="0" presId="urn:microsoft.com/office/officeart/2005/8/layout/default#1"/>
    <dgm:cxn modelId="{9FCE482E-805B-4F20-84D9-09A28C718E97}" type="presOf" srcId="{875EE7C5-3E07-4B73-8C35-75C7CDBA24BF}" destId="{DB2F0575-9BD3-4ABC-A34E-98FBDD68CB3B}" srcOrd="0" destOrd="0" presId="urn:microsoft.com/office/officeart/2005/8/layout/default#1"/>
    <dgm:cxn modelId="{FDD605EC-66BE-4463-9F37-42011E292789}" type="presOf" srcId="{23962058-F4C0-4AB6-8DDA-33818F1CB224}" destId="{787C6F24-95FD-4A07-9477-D05B66A50C69}" srcOrd="0" destOrd="0" presId="urn:microsoft.com/office/officeart/2005/8/layout/default#1"/>
    <dgm:cxn modelId="{8FFDF4E6-6E69-4863-9A78-B6197D42F489}" type="presOf" srcId="{00FF719A-B9C6-45CA-A5B7-54C93A6D1B7D}" destId="{7B07C1D8-A1B5-4111-A9A4-7BFD14960A98}" srcOrd="0" destOrd="0" presId="urn:microsoft.com/office/officeart/2005/8/layout/default#1"/>
    <dgm:cxn modelId="{DB204F2B-8263-49CE-B173-262F3A44A124}" srcId="{9AD6A9B1-B4A4-48D1-9CE2-92FE2EDA1BA7}" destId="{875EE7C5-3E07-4B73-8C35-75C7CDBA24BF}" srcOrd="1" destOrd="0" parTransId="{E116D54A-BB15-4F76-8F37-1D5F2C07089E}" sibTransId="{1FF599E8-3DA1-4606-9ED7-02F395A02149}"/>
    <dgm:cxn modelId="{C587E5E5-73AF-444C-B53E-EF08B98F458F}" srcId="{9AD6A9B1-B4A4-48D1-9CE2-92FE2EDA1BA7}" destId="{23962058-F4C0-4AB6-8DDA-33818F1CB224}" srcOrd="2" destOrd="0" parTransId="{A1CBA75C-11DD-40C2-99DD-0168B97D63C1}" sibTransId="{64EA5FBD-1704-4E77-8F4F-E25B27F7C7E2}"/>
    <dgm:cxn modelId="{72203BFB-E6E6-41F1-BC05-DC7B97DBA08D}" srcId="{9AD6A9B1-B4A4-48D1-9CE2-92FE2EDA1BA7}" destId="{00FF719A-B9C6-45CA-A5B7-54C93A6D1B7D}" srcOrd="0" destOrd="0" parTransId="{017DABE8-F714-43CE-AAF2-39D40220D9BF}" sibTransId="{9D59987C-3BF4-4A88-8AC3-DC7D61FB3A8C}"/>
    <dgm:cxn modelId="{9E894F5A-11E2-43F0-8230-2D15ED02A98F}" type="presParOf" srcId="{ABE6C005-789E-4C0D-8DDA-5705DD4BD183}" destId="{7B07C1D8-A1B5-4111-A9A4-7BFD14960A98}" srcOrd="0" destOrd="0" presId="urn:microsoft.com/office/officeart/2005/8/layout/default#1"/>
    <dgm:cxn modelId="{FDAAB86F-3631-433E-9FA1-87C1B786259B}" type="presParOf" srcId="{ABE6C005-789E-4C0D-8DDA-5705DD4BD183}" destId="{337EF5FF-FB73-4A4C-BE20-049B4CACEB67}" srcOrd="1" destOrd="0" presId="urn:microsoft.com/office/officeart/2005/8/layout/default#1"/>
    <dgm:cxn modelId="{83B0D83F-E4CC-4006-BFC5-ADFDE714B92E}" type="presParOf" srcId="{ABE6C005-789E-4C0D-8DDA-5705DD4BD183}" destId="{DB2F0575-9BD3-4ABC-A34E-98FBDD68CB3B}" srcOrd="2" destOrd="0" presId="urn:microsoft.com/office/officeart/2005/8/layout/default#1"/>
    <dgm:cxn modelId="{590B3F3D-9E93-4BFA-8EC6-76425CBCC320}" type="presParOf" srcId="{ABE6C005-789E-4C0D-8DDA-5705DD4BD183}" destId="{832CDB34-1479-40BA-B5DD-461F1C548F53}" srcOrd="3" destOrd="0" presId="urn:microsoft.com/office/officeart/2005/8/layout/default#1"/>
    <dgm:cxn modelId="{6E167B62-3B30-48A4-B0E0-E739FB7351F2}" type="presParOf" srcId="{ABE6C005-789E-4C0D-8DDA-5705DD4BD183}" destId="{787C6F24-95FD-4A07-9477-D05B66A50C69}" srcOrd="4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7C1D8-A1B5-4111-A9A4-7BFD14960A98}">
      <dsp:nvSpPr>
        <dsp:cNvPr id="0" name=""/>
        <dsp:cNvSpPr/>
      </dsp:nvSpPr>
      <dsp:spPr>
        <a:xfrm>
          <a:off x="0" y="772160"/>
          <a:ext cx="2474577" cy="14847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100" kern="1200" dirty="0"/>
            <a:t>Klasy I    - 93,77%</a:t>
          </a:r>
          <a:endParaRPr lang="en-US" sz="4100" kern="1200" dirty="0"/>
        </a:p>
      </dsp:txBody>
      <dsp:txXfrm>
        <a:off x="0" y="772160"/>
        <a:ext cx="2474577" cy="1484746"/>
      </dsp:txXfrm>
    </dsp:sp>
    <dsp:sp modelId="{DB2F0575-9BD3-4ABC-A34E-98FBDD68CB3B}">
      <dsp:nvSpPr>
        <dsp:cNvPr id="0" name=""/>
        <dsp:cNvSpPr/>
      </dsp:nvSpPr>
      <dsp:spPr>
        <a:xfrm>
          <a:off x="2722035" y="772160"/>
          <a:ext cx="2474577" cy="14847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100" kern="1200" dirty="0"/>
            <a:t>Klasy II   - 95,5%</a:t>
          </a:r>
          <a:endParaRPr lang="en-US" sz="4100" kern="1200" dirty="0"/>
        </a:p>
      </dsp:txBody>
      <dsp:txXfrm>
        <a:off x="2722035" y="772160"/>
        <a:ext cx="2474577" cy="1484746"/>
      </dsp:txXfrm>
    </dsp:sp>
    <dsp:sp modelId="{787C6F24-95FD-4A07-9477-D05B66A50C69}">
      <dsp:nvSpPr>
        <dsp:cNvPr id="0" name=""/>
        <dsp:cNvSpPr/>
      </dsp:nvSpPr>
      <dsp:spPr>
        <a:xfrm>
          <a:off x="5444070" y="772160"/>
          <a:ext cx="2474577" cy="14847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100" kern="1200" dirty="0"/>
            <a:t>Klasy III – 90,66%</a:t>
          </a:r>
          <a:endParaRPr lang="en-US" sz="4100" kern="1200" dirty="0"/>
        </a:p>
      </dsp:txBody>
      <dsp:txXfrm>
        <a:off x="5444070" y="772160"/>
        <a:ext cx="2474577" cy="1484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8245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37607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2231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0887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9659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64143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81365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17457644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8521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431755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40597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97FE19C8-CE7A-4ECE-92AB-54729848834F}" type="datetimeFigureOut">
              <a:rPr lang="pl-PL" smtClean="0"/>
              <a:pPr/>
              <a:t>2023-06-20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46278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>
            <a:extLst>
              <a:ext uri="{FF2B5EF4-FFF2-40B4-BE49-F238E27FC236}">
                <a16:creationId xmlns="" xmlns:a16="http://schemas.microsoft.com/office/drawing/2014/main" id="{9F883FF7-1FCA-41BF-98CB-75CC2271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2500" b="125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82148" y="2071678"/>
            <a:ext cx="6575895" cy="318612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ZESTAWIENIE KLAS I - III</a:t>
            </a:r>
          </a:p>
          <a:p>
            <a:pPr>
              <a:lnSpc>
                <a:spcPct val="110000"/>
              </a:lnSpc>
            </a:pPr>
            <a:r>
              <a:rPr lang="pl-P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SEMESTR 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II</a:t>
            </a:r>
            <a:endParaRPr lang="pl-PL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10000"/>
              </a:lnSpc>
            </a:pPr>
            <a:r>
              <a:rPr lang="pl-P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ROK SZKOLNY 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2022/2023</a:t>
            </a:r>
            <a:endParaRPr lang="pl-PL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260649"/>
            <a:ext cx="7773338" cy="1368152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C00000"/>
                </a:solidFill>
                <a:effectLst/>
                <a:latin typeface="Cambria" pitchFamily="18" charset="0"/>
              </a:rPr>
              <a:t>Frekwencja klas I-III: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7790" y="1340768"/>
            <a:ext cx="8512682" cy="49411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Klasa I a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93%      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Klasa II a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93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% </a:t>
            </a:r>
            <a:endParaRPr lang="pl-PL" sz="3200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buNone/>
            </a:pP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Klasa I b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88,7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%    Klasa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II b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– 96,17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%</a:t>
            </a:r>
          </a:p>
          <a:p>
            <a:pPr>
              <a:buNone/>
            </a:pP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Klasa I c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95%         Klasa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II c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92%     </a:t>
            </a:r>
            <a:endParaRPr lang="pl-PL" sz="3200" dirty="0">
              <a:solidFill>
                <a:schemeClr val="tx1"/>
              </a:solidFill>
              <a:latin typeface="Cambria" pitchFamily="18" charset="0"/>
            </a:endParaRPr>
          </a:p>
          <a:p>
            <a:pPr>
              <a:buNone/>
            </a:pP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Klasa I d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88,02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%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	  Klasa II d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90,13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%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     			</a:t>
            </a:r>
          </a:p>
          <a:p>
            <a:pPr>
              <a:buNone/>
            </a:pP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                             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Klasa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III a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90,79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%</a:t>
            </a:r>
            <a:endParaRPr lang="pl-PL" sz="3200" dirty="0">
              <a:solidFill>
                <a:schemeClr val="tx1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   Klasa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III b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90,73</a:t>
            </a:r>
          </a:p>
          <a:p>
            <a:pPr algn="ctr">
              <a:buNone/>
            </a:pP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Klasa </a:t>
            </a:r>
            <a:r>
              <a:rPr lang="pl-PL" sz="3200" dirty="0">
                <a:solidFill>
                  <a:schemeClr val="tx1"/>
                </a:solidFill>
                <a:latin typeface="Cambria" pitchFamily="18" charset="0"/>
              </a:rPr>
              <a:t>III c – </a:t>
            </a: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91%</a:t>
            </a:r>
          </a:p>
          <a:p>
            <a:pPr algn="ctr">
              <a:buNone/>
            </a:pPr>
            <a:r>
              <a:rPr lang="pl-PL" sz="3200" dirty="0" smtClean="0">
                <a:solidFill>
                  <a:schemeClr val="tx1"/>
                </a:solidFill>
                <a:latin typeface="Cambria" pitchFamily="18" charset="0"/>
              </a:rPr>
              <a:t>      Klasa III d – 94,41%</a:t>
            </a:r>
            <a:endParaRPr lang="pl-PL" sz="3200" dirty="0" smtClean="0">
              <a:solidFill>
                <a:schemeClr val="tx1"/>
              </a:solidFill>
              <a:latin typeface="Cambria" pitchFamily="18" charset="0"/>
            </a:endParaRPr>
          </a:p>
          <a:p>
            <a:pPr algn="ctr">
              <a:buNone/>
            </a:pPr>
            <a:endParaRPr lang="pl-PL" sz="3400" dirty="0">
              <a:solidFill>
                <a:schemeClr val="tx1"/>
              </a:solidFill>
              <a:latin typeface="Cambria" pitchFamily="18" charset="0"/>
            </a:endParaRPr>
          </a:p>
          <a:p>
            <a:pPr algn="ctr">
              <a:buNone/>
            </a:pPr>
            <a:endParaRPr lang="pl-PL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</a:rPr>
              <a:t>Średnia Frekwencja</a:t>
            </a:r>
            <a: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pl-PL" dirty="0"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</a:rPr>
              <a:t>klas </a:t>
            </a:r>
            <a: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/>
            </a:r>
            <a:b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</a:br>
            <a: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I-III</a:t>
            </a:r>
            <a:endParaRPr lang="pl-PL" dirty="0">
              <a:solidFill>
                <a:srgbClr val="FF0000"/>
              </a:solidFill>
              <a:effectLst/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="" xmlns:a16="http://schemas.microsoft.com/office/drawing/2014/main" id="{5910333D-1305-42F3-9099-0E5367A2D2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14801862"/>
              </p:ext>
            </p:extLst>
          </p:nvPr>
        </p:nvGraphicFramePr>
        <p:xfrm>
          <a:off x="685800" y="2532475"/>
          <a:ext cx="7918648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0DE9C5EF-230E-4E14-A2C5-FF9445E7ED8F}"/>
              </a:ext>
            </a:extLst>
          </p:cNvPr>
          <p:cNvSpPr txBox="1"/>
          <p:nvPr/>
        </p:nvSpPr>
        <p:spPr>
          <a:xfrm>
            <a:off x="6147306" y="2367092"/>
            <a:ext cx="2514096" cy="3881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 – </a:t>
            </a:r>
            <a:r>
              <a:rPr lang="pl-PL" sz="1600" cap="all" dirty="0"/>
              <a:t>38</a:t>
            </a:r>
            <a:r>
              <a:rPr lang="en-US" sz="1600" cap="all" dirty="0"/>
              <a:t> UCZNIÓW      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II – </a:t>
            </a:r>
            <a:r>
              <a:rPr lang="pl-PL" sz="1600" cap="all" dirty="0"/>
              <a:t>44</a:t>
            </a:r>
            <a:r>
              <a:rPr lang="en-US" sz="1600" cap="all" dirty="0"/>
              <a:t> UCZNIÓW      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III – </a:t>
            </a:r>
            <a:r>
              <a:rPr lang="pl-PL" sz="1600" cap="all" dirty="0"/>
              <a:t>26</a:t>
            </a:r>
            <a:r>
              <a:rPr lang="en-US" sz="1600" cap="all" dirty="0"/>
              <a:t> UCZNIÓW</a:t>
            </a:r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084E255A-FFFE-4DD2-87D7-0FF3A5B7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306" y="640831"/>
            <a:ext cx="2514096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UCZNIOWIE WYRÓŻNIAJĄCY SIĘ </a:t>
            </a:r>
            <a:br>
              <a:rPr lang="en-US" sz="2500" dirty="0">
                <a:solidFill>
                  <a:srgbClr val="FF0000"/>
                </a:solidFill>
              </a:rPr>
            </a:br>
            <a:r>
              <a:rPr lang="en-US" sz="2500" dirty="0">
                <a:solidFill>
                  <a:srgbClr val="FF0000"/>
                </a:solidFill>
              </a:rPr>
              <a:t>W NAUCE :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="" xmlns:a16="http://schemas.microsoft.com/office/drawing/2014/main" id="{6403F244-238D-48DE-8A4E-3CA782B93E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89021099"/>
              </p:ext>
            </p:extLst>
          </p:nvPr>
        </p:nvGraphicFramePr>
        <p:xfrm>
          <a:off x="482598" y="618517"/>
          <a:ext cx="5182110" cy="562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66768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rgbClr val="FF0000"/>
                </a:solidFill>
              </a:rPr>
              <a:t>Uczniowie osiągający słabe wyniki w nauce: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="" xmlns:a16="http://schemas.microsoft.com/office/drawing/2014/main" id="{F1CA3E41-B4AB-4E9D-B9C5-780BF68D1F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41712174"/>
              </p:ext>
            </p:extLst>
          </p:nvPr>
        </p:nvGraphicFramePr>
        <p:xfrm>
          <a:off x="857250" y="2057400"/>
          <a:ext cx="74041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618517"/>
            <a:ext cx="2920482" cy="1596177"/>
          </a:xfrm>
        </p:spPr>
        <p:txBody>
          <a:bodyPr anchor="b">
            <a:normAutofit/>
          </a:bodyPr>
          <a:lstStyle/>
          <a:p>
            <a:r>
              <a:rPr lang="pl-PL" sz="2600" dirty="0">
                <a:solidFill>
                  <a:srgbClr val="FF0000"/>
                </a:solidFill>
                <a:latin typeface="Cambria" pitchFamily="18" charset="0"/>
              </a:rPr>
              <a:t>Uczniowie sprawiający trudności wychowawcze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330" y="2367092"/>
            <a:ext cx="2920484" cy="3424107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pl-PL" sz="1000" dirty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pl-PL" sz="1000" dirty="0">
                <a:solidFill>
                  <a:srgbClr val="FF0000"/>
                </a:solidFill>
                <a:latin typeface="Cambria" pitchFamily="18" charset="0"/>
              </a:rPr>
              <a:t>Podjęte zostały środki pomocy w formie stałego kontaktu z rodzicami   i  opiekunami, współpraca z pedagogiem oraz psychologiem szkolnym. 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="" xmlns:a16="http://schemas.microsoft.com/office/drawing/2014/main" id="{45AEAC00-FF6B-46E1-B636-ABDF8965659B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954821915"/>
              </p:ext>
            </p:extLst>
          </p:nvPr>
        </p:nvGraphicFramePr>
        <p:xfrm>
          <a:off x="3808545" y="609600"/>
          <a:ext cx="4650123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428604"/>
            <a:ext cx="8826184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Zestawienie </a:t>
            </a:r>
            <a:r>
              <a:rPr lang="pl-PL" dirty="0" smtClean="0"/>
              <a:t>pozaszkolnych sukcesów uczniów klas I - III</a:t>
            </a:r>
            <a:br>
              <a:rPr lang="pl-PL" dirty="0" smtClean="0"/>
            </a:br>
            <a:endParaRPr lang="pl-PL" sz="4000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214422"/>
            <a:ext cx="9108504" cy="5643578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buNone/>
            </a:pPr>
            <a:endParaRPr lang="pl-PL" sz="1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pl-PL" sz="1400" b="1" dirty="0" smtClean="0"/>
              <a:t>1. Ogólnopolska Olimpiada „</a:t>
            </a:r>
            <a:r>
              <a:rPr lang="pl-PL" sz="1400" b="1" dirty="0" err="1" smtClean="0"/>
              <a:t>Olimpusek</a:t>
            </a:r>
            <a:r>
              <a:rPr lang="pl-PL" sz="1400" b="1" dirty="0" smtClean="0"/>
              <a:t>” edukacja polonistyczna</a:t>
            </a:r>
            <a:r>
              <a:rPr lang="pl-PL" sz="1400" dirty="0" smtClean="0"/>
              <a:t>  -</a:t>
            </a:r>
            <a:r>
              <a:rPr lang="pl-PL" sz="1400" b="1" dirty="0" smtClean="0"/>
              <a:t>Laureat:</a:t>
            </a:r>
            <a:r>
              <a:rPr lang="pl-PL" sz="1400" dirty="0" smtClean="0"/>
              <a:t>  Kowalewski Adam - kl. I A,  </a:t>
            </a:r>
            <a:r>
              <a:rPr lang="pl-PL" sz="1400" dirty="0" err="1" smtClean="0"/>
              <a:t>Niemcunowicz</a:t>
            </a:r>
            <a:r>
              <a:rPr lang="pl-PL" sz="1400" dirty="0" smtClean="0"/>
              <a:t> Olaf - kl. I B, </a:t>
            </a:r>
            <a:r>
              <a:rPr lang="pl-PL" sz="1400" dirty="0" err="1" smtClean="0"/>
              <a:t>Sipko</a:t>
            </a:r>
            <a:r>
              <a:rPr lang="pl-PL" sz="1400" dirty="0" smtClean="0"/>
              <a:t> Natalia - kl. I C,  </a:t>
            </a:r>
            <a:r>
              <a:rPr lang="pl-PL" sz="1400" dirty="0" err="1" smtClean="0"/>
              <a:t>Sawoń</a:t>
            </a:r>
            <a:r>
              <a:rPr lang="pl-PL" sz="1400" dirty="0" smtClean="0"/>
              <a:t> Zofia - kl. I C, Ignatiuk Lena -kl. I C , </a:t>
            </a:r>
            <a:r>
              <a:rPr lang="pl-PL" sz="1400" dirty="0" err="1" smtClean="0"/>
              <a:t>Bezubik</a:t>
            </a:r>
            <a:r>
              <a:rPr lang="pl-PL" sz="1400" dirty="0" smtClean="0"/>
              <a:t> Marcel-  kl. I C,  Puławska Aleksandra - kl. II C ,  Kluczyk Maja Katarzyna - kl. III B </a:t>
            </a:r>
          </a:p>
          <a:p>
            <a:r>
              <a:rPr lang="pl-PL" sz="1400" b="1" dirty="0" smtClean="0"/>
              <a:t>2. Ogólnopolska Olimpiada „</a:t>
            </a:r>
            <a:r>
              <a:rPr lang="pl-PL" sz="1400" b="1" dirty="0" err="1" smtClean="0"/>
              <a:t>Olimpusek</a:t>
            </a:r>
            <a:r>
              <a:rPr lang="pl-PL" sz="1400" b="1" dirty="0" smtClean="0"/>
              <a:t>” edukacja matematyczna - Laureat :</a:t>
            </a:r>
            <a:r>
              <a:rPr lang="pl-PL" sz="1400" dirty="0" smtClean="0"/>
              <a:t> </a:t>
            </a:r>
            <a:r>
              <a:rPr lang="pl-PL" sz="1400" dirty="0" err="1" smtClean="0"/>
              <a:t>Chętnik</a:t>
            </a:r>
            <a:r>
              <a:rPr lang="pl-PL" sz="1400" dirty="0" smtClean="0"/>
              <a:t> Albert - kl. I B,</a:t>
            </a:r>
            <a:r>
              <a:rPr lang="pl-PL" sz="1400" b="1" dirty="0" smtClean="0"/>
              <a:t> </a:t>
            </a:r>
            <a:r>
              <a:rPr lang="pl-PL" sz="1400" dirty="0" smtClean="0"/>
              <a:t>Sołowiej Julia - kl. I B ,</a:t>
            </a:r>
            <a:r>
              <a:rPr lang="pl-PL" sz="1400" b="1" dirty="0" smtClean="0"/>
              <a:t> </a:t>
            </a:r>
            <a:r>
              <a:rPr lang="pl-PL" sz="1400" dirty="0" smtClean="0"/>
              <a:t> Załuska Zofia - kl. I B </a:t>
            </a:r>
            <a:r>
              <a:rPr lang="pl-PL" sz="1400" b="1" dirty="0" smtClean="0"/>
              <a:t>, </a:t>
            </a:r>
            <a:r>
              <a:rPr lang="pl-PL" sz="1400" dirty="0" err="1" smtClean="0"/>
              <a:t>Maksimuk</a:t>
            </a:r>
            <a:r>
              <a:rPr lang="pl-PL" sz="1400" dirty="0" smtClean="0"/>
              <a:t> Kamil - kl. I C </a:t>
            </a:r>
            <a:r>
              <a:rPr lang="pl-PL" sz="1400" b="1" dirty="0" smtClean="0"/>
              <a:t>, </a:t>
            </a:r>
            <a:r>
              <a:rPr lang="pl-PL" sz="1400" dirty="0" smtClean="0"/>
              <a:t> </a:t>
            </a:r>
            <a:r>
              <a:rPr lang="pl-PL" sz="1400" dirty="0" err="1" smtClean="0"/>
              <a:t>Drobotko</a:t>
            </a:r>
            <a:r>
              <a:rPr lang="pl-PL" sz="1400" dirty="0" smtClean="0"/>
              <a:t> Aleksandra - kl. I C, </a:t>
            </a:r>
            <a:r>
              <a:rPr lang="pl-PL" sz="1400" dirty="0" err="1" smtClean="0"/>
              <a:t>Sipko</a:t>
            </a:r>
            <a:r>
              <a:rPr lang="pl-PL" sz="1400" dirty="0" smtClean="0"/>
              <a:t> Natalia - kl. I C </a:t>
            </a:r>
            <a:r>
              <a:rPr lang="pl-PL" sz="1400" b="1" dirty="0" smtClean="0"/>
              <a:t>, </a:t>
            </a:r>
            <a:r>
              <a:rPr lang="pl-PL" sz="1400" dirty="0" smtClean="0"/>
              <a:t> </a:t>
            </a:r>
            <a:r>
              <a:rPr lang="pl-PL" sz="1400" dirty="0" err="1" smtClean="0"/>
              <a:t>Niebrzydowski</a:t>
            </a:r>
            <a:r>
              <a:rPr lang="pl-PL" sz="1400" dirty="0" smtClean="0"/>
              <a:t> Szymon -  kl. I C, </a:t>
            </a:r>
            <a:r>
              <a:rPr lang="pl-PL" sz="1400" b="1" dirty="0" smtClean="0"/>
              <a:t> </a:t>
            </a:r>
            <a:r>
              <a:rPr lang="pl-PL" sz="1400" dirty="0" smtClean="0"/>
              <a:t>Lenarcik Jan -  kl. II B, </a:t>
            </a:r>
            <a:r>
              <a:rPr lang="pl-PL" sz="1400" dirty="0" err="1" smtClean="0"/>
              <a:t>Waszkuć</a:t>
            </a:r>
            <a:r>
              <a:rPr lang="pl-PL" sz="1400" dirty="0" smtClean="0"/>
              <a:t> Blanka-  kl. II B, Kluczyk Maja Katarzyna - kl. III B,  Wyrzykowska Michalina -  kl. III B,</a:t>
            </a:r>
            <a:r>
              <a:rPr lang="pl-PL" sz="1400" b="1" dirty="0" smtClean="0"/>
              <a:t> </a:t>
            </a:r>
            <a:r>
              <a:rPr lang="pl-PL" sz="1400" dirty="0" smtClean="0"/>
              <a:t> Gołaszewska Sandra -  kl. III D, </a:t>
            </a:r>
            <a:r>
              <a:rPr lang="pl-PL" sz="1400" dirty="0" err="1" smtClean="0"/>
              <a:t>Sidz</a:t>
            </a:r>
            <a:r>
              <a:rPr lang="pl-PL" sz="1400" dirty="0" smtClean="0"/>
              <a:t> Dominik -  kl. III D </a:t>
            </a:r>
          </a:p>
          <a:p>
            <a:r>
              <a:rPr lang="pl-PL" sz="1400" b="1" dirty="0" smtClean="0"/>
              <a:t>3. Ogólnopolska Olimpiada „</a:t>
            </a:r>
            <a:r>
              <a:rPr lang="pl-PL" sz="1400" b="1" dirty="0" err="1" smtClean="0"/>
              <a:t>Olimpusek</a:t>
            </a:r>
            <a:r>
              <a:rPr lang="pl-PL" sz="1400" b="1" dirty="0" smtClean="0"/>
              <a:t>” język angielski – sesja zimowa - </a:t>
            </a:r>
            <a:r>
              <a:rPr lang="pl-PL" sz="1400" b="1" dirty="0" err="1" smtClean="0"/>
              <a:t>Laureat:</a:t>
            </a:r>
            <a:r>
              <a:rPr lang="pl-PL" sz="1400" dirty="0" err="1" smtClean="0"/>
              <a:t>Kowalewski</a:t>
            </a:r>
            <a:r>
              <a:rPr lang="pl-PL" sz="1400" dirty="0" smtClean="0"/>
              <a:t> Adam- kl. I A ,</a:t>
            </a:r>
            <a:r>
              <a:rPr lang="pl-PL" sz="1400" b="1" dirty="0" smtClean="0"/>
              <a:t> </a:t>
            </a:r>
            <a:r>
              <a:rPr lang="pl-PL" sz="1400" dirty="0" smtClean="0"/>
              <a:t>Lenarcik Jan - kl. II B, Puławska Aleksandra -kl. II C, </a:t>
            </a:r>
            <a:r>
              <a:rPr lang="pl-PL" sz="1400" dirty="0" err="1" smtClean="0"/>
              <a:t>Bylińska</a:t>
            </a:r>
            <a:r>
              <a:rPr lang="pl-PL" sz="1400" dirty="0" smtClean="0"/>
              <a:t> Kornelia - kl. III C, </a:t>
            </a:r>
            <a:r>
              <a:rPr lang="pl-PL" sz="1400" dirty="0" err="1" smtClean="0"/>
              <a:t>Pańkowski</a:t>
            </a:r>
            <a:r>
              <a:rPr lang="pl-PL" sz="1400" dirty="0" smtClean="0"/>
              <a:t> Jan - kl. III D </a:t>
            </a:r>
          </a:p>
          <a:p>
            <a:r>
              <a:rPr lang="pl-PL" sz="1400" b="1" dirty="0" smtClean="0"/>
              <a:t>4. Ogólnopolska Olimpiada „</a:t>
            </a:r>
            <a:r>
              <a:rPr lang="pl-PL" sz="1400" b="1" dirty="0" err="1" smtClean="0"/>
              <a:t>Olimpusek</a:t>
            </a:r>
            <a:r>
              <a:rPr lang="pl-PL" sz="1400" b="1" dirty="0" smtClean="0"/>
              <a:t>” język angielski – sesja wiosenna  -Laureat:</a:t>
            </a:r>
            <a:r>
              <a:rPr lang="pl-PL" sz="1400" dirty="0" smtClean="0"/>
              <a:t> Lenarcik Jan - kl. II B,  Puławska Aleksandra - kl. II C, </a:t>
            </a:r>
            <a:r>
              <a:rPr lang="pl-PL" sz="1400" dirty="0" err="1" smtClean="0"/>
              <a:t>Wojtkun</a:t>
            </a:r>
            <a:r>
              <a:rPr lang="pl-PL" sz="1400" dirty="0" smtClean="0"/>
              <a:t> Nikola -kl. II C,   </a:t>
            </a:r>
            <a:r>
              <a:rPr lang="pl-PL" sz="1400" dirty="0" err="1" smtClean="0"/>
              <a:t>Lebejko</a:t>
            </a:r>
            <a:r>
              <a:rPr lang="pl-PL" sz="1400" dirty="0" smtClean="0"/>
              <a:t> Daria - kl. III A,  </a:t>
            </a:r>
            <a:r>
              <a:rPr lang="pl-PL" sz="1400" dirty="0" err="1" smtClean="0"/>
              <a:t>Bylińska</a:t>
            </a:r>
            <a:r>
              <a:rPr lang="pl-PL" sz="1400" dirty="0" smtClean="0"/>
              <a:t> Kornelia - kl. III C,  Kuźmicka Lena - kl. III D,  </a:t>
            </a:r>
            <a:r>
              <a:rPr lang="pl-PL" sz="1400" dirty="0" err="1" smtClean="0"/>
              <a:t>Pańkowski</a:t>
            </a:r>
            <a:r>
              <a:rPr lang="pl-PL" sz="1400" dirty="0" smtClean="0"/>
              <a:t> Jan - kl. III D </a:t>
            </a:r>
          </a:p>
          <a:p>
            <a:r>
              <a:rPr lang="pl-PL" sz="1400" b="1" dirty="0" smtClean="0"/>
              <a:t>5. X edycja Ogólnopolskiej Olimpiady z Wiedzy Ogólnej - Wyróżnienie: </a:t>
            </a:r>
            <a:r>
              <a:rPr lang="pl-PL" sz="1400" dirty="0" smtClean="0"/>
              <a:t> Kozioł Kornelia - kl. II A,   Rećko Iga  -  kl. II A,  Tuleja Piotr -  kl. II A </a:t>
            </a:r>
          </a:p>
          <a:p>
            <a:r>
              <a:rPr lang="pl-PL" sz="1400" b="1" dirty="0" smtClean="0"/>
              <a:t>6. Międzyszkolny Konkurs Plastyczny „Drzwi do lasu” pod hasłem: Jesienne inspiracje lasu  -  I </a:t>
            </a:r>
            <a:r>
              <a:rPr lang="pl-PL" sz="1400" b="1" dirty="0" err="1" smtClean="0"/>
              <a:t>miesce</a:t>
            </a:r>
            <a:r>
              <a:rPr lang="pl-PL" sz="1400" b="1" dirty="0" smtClean="0"/>
              <a:t>: </a:t>
            </a:r>
            <a:r>
              <a:rPr lang="pl-PL" sz="1400" dirty="0" smtClean="0"/>
              <a:t>Miękus Adrian -  kl. III B, </a:t>
            </a:r>
            <a:r>
              <a:rPr lang="pl-PL" sz="1400" b="1" dirty="0" smtClean="0"/>
              <a:t> </a:t>
            </a:r>
            <a:r>
              <a:rPr lang="pl-PL" sz="1400" dirty="0" smtClean="0"/>
              <a:t>Załuska Hanna -  kl. III B; </a:t>
            </a:r>
            <a:r>
              <a:rPr lang="pl-PL" sz="1400" b="1" dirty="0" smtClean="0"/>
              <a:t>II miejsce - </a:t>
            </a:r>
            <a:r>
              <a:rPr lang="pl-PL" sz="1400" dirty="0" smtClean="0"/>
              <a:t>Gogol Oliwia - kl. III B; </a:t>
            </a:r>
            <a:r>
              <a:rPr lang="pl-PL" sz="1400" b="1" dirty="0" smtClean="0"/>
              <a:t>wyróżnienie - </a:t>
            </a:r>
            <a:r>
              <a:rPr lang="pl-PL" sz="1400" dirty="0" smtClean="0"/>
              <a:t> </a:t>
            </a:r>
            <a:r>
              <a:rPr lang="pl-PL" sz="1400" dirty="0" err="1" smtClean="0"/>
              <a:t>Pańkowska</a:t>
            </a:r>
            <a:r>
              <a:rPr lang="pl-PL" sz="1400" dirty="0" smtClean="0"/>
              <a:t> Alicja - </a:t>
            </a:r>
            <a:r>
              <a:rPr lang="pl-PL" sz="1400" dirty="0" err="1" smtClean="0"/>
              <a:t>kl</a:t>
            </a:r>
            <a:r>
              <a:rPr lang="pl-PL" sz="1400" dirty="0" smtClean="0"/>
              <a:t> - III B </a:t>
            </a:r>
          </a:p>
          <a:p>
            <a:r>
              <a:rPr lang="pl-PL" sz="1400" b="1" dirty="0" smtClean="0"/>
              <a:t>7. Miejski Konkurs Plastyczny „Skarby jesieni”  - Wyróżnienie -</a:t>
            </a:r>
            <a:r>
              <a:rPr lang="pl-PL" sz="1400" dirty="0" smtClean="0"/>
              <a:t>. </a:t>
            </a:r>
            <a:r>
              <a:rPr lang="pl-PL" sz="1400" dirty="0" err="1" smtClean="0"/>
              <a:t>Gonczar</a:t>
            </a:r>
            <a:r>
              <a:rPr lang="pl-PL" sz="1400" dirty="0" smtClean="0"/>
              <a:t> Mikołaj  - kl. III B</a:t>
            </a:r>
          </a:p>
          <a:p>
            <a:r>
              <a:rPr lang="pl-PL" sz="1400" b="1" dirty="0" smtClean="0"/>
              <a:t>8. Miejski Konkurs Plastyczny „Bezpieczne zabawy zimowe”  Nagroda - </a:t>
            </a:r>
            <a:r>
              <a:rPr lang="pl-PL" sz="1400" dirty="0" err="1" smtClean="0"/>
              <a:t>Drągowska</a:t>
            </a:r>
            <a:r>
              <a:rPr lang="pl-PL" sz="1400" dirty="0" smtClean="0"/>
              <a:t> Aleksandra - kl. II A ,  </a:t>
            </a:r>
            <a:r>
              <a:rPr lang="pl-PL" sz="1400" dirty="0" err="1" smtClean="0"/>
              <a:t>Apoń</a:t>
            </a:r>
            <a:r>
              <a:rPr lang="pl-PL" sz="1400" dirty="0" smtClean="0"/>
              <a:t> Szymon - kl. II C,   </a:t>
            </a:r>
            <a:r>
              <a:rPr lang="pl-PL" sz="1400" dirty="0" err="1" smtClean="0"/>
              <a:t>Sawoń</a:t>
            </a:r>
            <a:r>
              <a:rPr lang="pl-PL" sz="1400" dirty="0" smtClean="0"/>
              <a:t> Franciszek -  kl. II C, Kulikowska Zofia -  kl. II D </a:t>
            </a:r>
            <a:r>
              <a:rPr lang="pl-PL" sz="1400" b="1" dirty="0" smtClean="0"/>
              <a:t>, </a:t>
            </a:r>
            <a:r>
              <a:rPr lang="pl-PL" sz="1400" dirty="0" smtClean="0"/>
              <a:t>Topczewska Maja -  kl. II D </a:t>
            </a:r>
          </a:p>
          <a:p>
            <a:r>
              <a:rPr lang="pl-PL" sz="1400" b="1" dirty="0" smtClean="0"/>
              <a:t>9. Miejski Konkurs Plastyczny „Zimowy krajobraz”  - Wyróżnienie - </a:t>
            </a:r>
            <a:r>
              <a:rPr lang="pl-PL" sz="1400" dirty="0" smtClean="0"/>
              <a:t> </a:t>
            </a:r>
            <a:r>
              <a:rPr lang="pl-PL" sz="1400" dirty="0" err="1" smtClean="0"/>
              <a:t>Drągowska</a:t>
            </a:r>
            <a:r>
              <a:rPr lang="pl-PL" sz="1400" dirty="0" smtClean="0"/>
              <a:t> Aleksandra  - kl. II A, </a:t>
            </a:r>
            <a:r>
              <a:rPr lang="pl-PL" sz="1400" b="1" dirty="0" smtClean="0"/>
              <a:t>III miejsce -</a:t>
            </a:r>
            <a:r>
              <a:rPr lang="pl-PL" sz="1400" dirty="0" smtClean="0"/>
              <a:t> Górska Katarzyna - kl. II C </a:t>
            </a:r>
          </a:p>
          <a:p>
            <a:r>
              <a:rPr lang="pl-PL" sz="1400" b="1" dirty="0" smtClean="0"/>
              <a:t>10. Międzyszkolny Konkurs Plastyczny „Drzwi do lasu” pod hasłem: Wiosenna muzyka lasu” - I miejsce - </a:t>
            </a:r>
            <a:r>
              <a:rPr lang="pl-PL" sz="1400" dirty="0" smtClean="0"/>
              <a:t>Jadczyk Magdalena - kl. III B </a:t>
            </a:r>
          </a:p>
          <a:p>
            <a:r>
              <a:rPr lang="pl-PL" sz="1400" b="1" dirty="0" smtClean="0"/>
              <a:t>11. Międzyszkolny Konkurs Plastyczny „Żegnaj zimo – witaj wiosno” - Nagroda - </a:t>
            </a:r>
            <a:endParaRPr lang="pl-PL" sz="14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428604"/>
            <a:ext cx="8826184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Zestawienie </a:t>
            </a:r>
            <a:r>
              <a:rPr lang="pl-PL" dirty="0" smtClean="0"/>
              <a:t>pozaszkolnych sukcesów uczniów klas I - III</a:t>
            </a:r>
            <a:br>
              <a:rPr lang="pl-PL" dirty="0" smtClean="0"/>
            </a:br>
            <a:endParaRPr lang="pl-PL" sz="4000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214422"/>
            <a:ext cx="9108504" cy="5643578"/>
          </a:xfrm>
        </p:spPr>
        <p:txBody>
          <a:bodyPr>
            <a:noAutofit/>
          </a:bodyPr>
          <a:lstStyle/>
          <a:p>
            <a:r>
              <a:rPr lang="pl-PL" sz="1400" dirty="0" smtClean="0"/>
              <a:t> </a:t>
            </a:r>
            <a:r>
              <a:rPr lang="pl-PL" sz="1400" dirty="0" err="1" smtClean="0"/>
              <a:t>Busłowski</a:t>
            </a:r>
            <a:r>
              <a:rPr lang="pl-PL" sz="1400" dirty="0" smtClean="0"/>
              <a:t> Filip - kl. III B,  Gogol Oliwia - kl. III B,  </a:t>
            </a:r>
            <a:r>
              <a:rPr lang="pl-PL" sz="1400" dirty="0" err="1" smtClean="0"/>
              <a:t>Gonczar</a:t>
            </a:r>
            <a:r>
              <a:rPr lang="pl-PL" sz="1400" dirty="0" smtClean="0"/>
              <a:t> Mikołaj - kl. III B </a:t>
            </a:r>
          </a:p>
          <a:p>
            <a:r>
              <a:rPr lang="pl-PL" sz="1400" b="1" dirty="0" smtClean="0"/>
              <a:t>12. Miejski Konkurs Plastyczny „Autyzm – staram się zrozumieć” - Wyróżnienie - </a:t>
            </a:r>
            <a:r>
              <a:rPr lang="pl-PL" sz="1400" dirty="0" smtClean="0"/>
              <a:t>Zagórska Anna - kl. I C; </a:t>
            </a:r>
            <a:r>
              <a:rPr lang="pl-PL" sz="1400" b="1" dirty="0" smtClean="0"/>
              <a:t>Nagroda  -</a:t>
            </a:r>
            <a:r>
              <a:rPr lang="pl-PL" sz="1400" dirty="0" smtClean="0"/>
              <a:t> Załuska Hanna, kl. III B </a:t>
            </a:r>
          </a:p>
          <a:p>
            <a:r>
              <a:rPr lang="pl-PL" sz="1400" b="1" dirty="0" smtClean="0"/>
              <a:t>14. </a:t>
            </a:r>
            <a:r>
              <a:rPr lang="pl-PL" sz="1400" b="1" dirty="0" err="1" smtClean="0"/>
              <a:t>Międzyświetlicowy</a:t>
            </a:r>
            <a:r>
              <a:rPr lang="pl-PL" sz="1400" b="1" dirty="0" smtClean="0"/>
              <a:t> Konkurs Plastyczny „Wielkanocna Pisanka” - II miejsce - </a:t>
            </a:r>
            <a:r>
              <a:rPr lang="pl-PL" sz="1400" dirty="0" smtClean="0"/>
              <a:t> </a:t>
            </a:r>
            <a:r>
              <a:rPr lang="pl-PL" sz="1400" dirty="0" err="1" smtClean="0"/>
              <a:t>Janiuk</a:t>
            </a:r>
            <a:r>
              <a:rPr lang="pl-PL" sz="1400" dirty="0" smtClean="0"/>
              <a:t> Michał - kl. III B</a:t>
            </a:r>
          </a:p>
          <a:p>
            <a:r>
              <a:rPr lang="pl-PL" sz="1400" b="1" dirty="0" smtClean="0"/>
              <a:t>15. Miejski Konkurs Plastyczny „Moja bezpieczna droga do szkoły” - I miejsce - </a:t>
            </a:r>
            <a:r>
              <a:rPr lang="pl-PL" sz="1400" dirty="0" smtClean="0"/>
              <a:t>Litwińska Aleksandra -kl. I D; </a:t>
            </a:r>
            <a:r>
              <a:rPr lang="pl-PL" sz="1400" b="1" dirty="0" smtClean="0"/>
              <a:t>III miejsce -</a:t>
            </a:r>
            <a:r>
              <a:rPr lang="pl-PL" sz="1400" dirty="0" err="1" smtClean="0"/>
              <a:t>Owsiejew</a:t>
            </a:r>
            <a:r>
              <a:rPr lang="pl-PL" sz="1400" dirty="0" smtClean="0"/>
              <a:t> Błażej - kl. I D </a:t>
            </a:r>
          </a:p>
          <a:p>
            <a:r>
              <a:rPr lang="pl-PL" sz="1400" b="1" dirty="0" smtClean="0"/>
              <a:t>16. Międzyszkolny Konkurs Recytatorski „Humor w poezji dziecięcej” -Wyróżnienie - </a:t>
            </a:r>
            <a:r>
              <a:rPr lang="pl-PL" sz="1400" dirty="0" err="1" smtClean="0"/>
              <a:t>Bylińska</a:t>
            </a:r>
            <a:r>
              <a:rPr lang="pl-PL" sz="1400" dirty="0" smtClean="0"/>
              <a:t> Kornelia -  kl. III C </a:t>
            </a:r>
          </a:p>
          <a:p>
            <a:r>
              <a:rPr lang="pl-PL" sz="1400" b="1" dirty="0" smtClean="0"/>
              <a:t>17. Międzyszkolny Konkurs Wokalny „Wiosna, ach to ty” - Nagroda - </a:t>
            </a:r>
            <a:r>
              <a:rPr lang="pl-PL" sz="1400" dirty="0" smtClean="0"/>
              <a:t> Kulikowska Zofia -kl. II D,  Włoskowska Lena -  kl. II D </a:t>
            </a:r>
          </a:p>
          <a:p>
            <a:r>
              <a:rPr lang="pl-PL" sz="1400" b="1" dirty="0" smtClean="0"/>
              <a:t>18. Wojewódzki Przegląd Pieśni Patriotycznej Dzieci i Młodzieży Szkolnej</a:t>
            </a:r>
            <a:r>
              <a:rPr lang="pl-PL" sz="1400" dirty="0" smtClean="0"/>
              <a:t> - </a:t>
            </a:r>
            <a:r>
              <a:rPr lang="pl-PL" sz="1400" b="1" dirty="0" smtClean="0"/>
              <a:t>Nagroda - </a:t>
            </a:r>
            <a:r>
              <a:rPr lang="pl-PL" sz="1400" dirty="0" smtClean="0"/>
              <a:t> </a:t>
            </a:r>
            <a:r>
              <a:rPr lang="pl-PL" sz="1400" dirty="0" err="1" smtClean="0"/>
              <a:t>Bezubik</a:t>
            </a:r>
            <a:r>
              <a:rPr lang="pl-PL" sz="1400" dirty="0" smtClean="0"/>
              <a:t> Milena - kl. III D,  </a:t>
            </a:r>
            <a:r>
              <a:rPr lang="pl-PL" sz="1400" dirty="0" err="1" smtClean="0"/>
              <a:t>Łukaszuk</a:t>
            </a:r>
            <a:r>
              <a:rPr lang="pl-PL" sz="1400" dirty="0" smtClean="0"/>
              <a:t> Karolina - kl. III D,   Wiśniewska Antonina -  kl. III D</a:t>
            </a:r>
          </a:p>
          <a:p>
            <a:r>
              <a:rPr lang="pl-PL" sz="1400" b="1" dirty="0" smtClean="0"/>
              <a:t>19. Miejski Konkurs Poetycki „Wolontariusz – </a:t>
            </a:r>
            <a:r>
              <a:rPr lang="pl-PL" sz="1400" b="1" dirty="0" err="1" smtClean="0"/>
              <a:t>superbohater</a:t>
            </a:r>
            <a:r>
              <a:rPr lang="pl-PL" sz="1400" b="1" dirty="0" smtClean="0"/>
              <a:t>” zorganizowany przez Fundację „Pomóż Im” w ramach kampanii „Pola Nadziei” - II miejsce - </a:t>
            </a:r>
            <a:r>
              <a:rPr lang="pl-PL" sz="1400" dirty="0" smtClean="0"/>
              <a:t>Łucja Kozicka - kl. III B </a:t>
            </a:r>
          </a:p>
          <a:p>
            <a:r>
              <a:rPr lang="pl-PL" sz="1400" b="1" dirty="0" smtClean="0"/>
              <a:t>20. XII Międzyszkolna Parada Postaci Literackich  -  Wyróżnienie- </a:t>
            </a:r>
            <a:r>
              <a:rPr lang="pl-PL" sz="1400" dirty="0" smtClean="0"/>
              <a:t> </a:t>
            </a:r>
            <a:r>
              <a:rPr lang="pl-PL" sz="1400" dirty="0" err="1" smtClean="0"/>
              <a:t>Bezubik</a:t>
            </a:r>
            <a:r>
              <a:rPr lang="pl-PL" sz="1400" dirty="0" smtClean="0"/>
              <a:t> Milena -  kl. III D, </a:t>
            </a:r>
            <a:r>
              <a:rPr lang="pl-PL" sz="1400" dirty="0" err="1" smtClean="0"/>
              <a:t>Łukaszuk</a:t>
            </a:r>
            <a:r>
              <a:rPr lang="pl-PL" sz="1400" dirty="0" smtClean="0"/>
              <a:t> Karolina - kl. III D,  Wiśniewska Antonina - kl. III D </a:t>
            </a:r>
          </a:p>
          <a:p>
            <a:r>
              <a:rPr lang="pl-PL" sz="1400" b="1" dirty="0" smtClean="0"/>
              <a:t>21. Mistrzostwa Miasta Białegostoku w Grach i Zabawach "Olimpijka 2023" - III miejsce zespołowo - </a:t>
            </a:r>
            <a:r>
              <a:rPr lang="pl-PL" sz="1400" dirty="0" smtClean="0"/>
              <a:t>uczniowie klas I - III</a:t>
            </a:r>
          </a:p>
          <a:p>
            <a:pPr marL="342900" indent="-342900">
              <a:lnSpc>
                <a:spcPct val="100000"/>
              </a:lnSpc>
              <a:buNone/>
            </a:pPr>
            <a:endParaRPr lang="pl-PL" sz="1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endParaRPr lang="pl-PL" sz="1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6CE2071A-965F-4FE5-9428-88EDA278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FF0000"/>
                </a:solidFill>
              </a:rPr>
              <a:t>Dziękuję za uwagę!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D6F5E50-72AF-4054-BF55-82C820878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355172480"/>
      </p:ext>
    </p:extLst>
  </p:cSld>
  <p:clrMapOvr>
    <a:masterClrMapping/>
  </p:clrMapOvr>
</p:sld>
</file>

<file path=ppt/theme/theme1.xml><?xml version="1.0" encoding="utf-8"?>
<a:theme xmlns:a="http://schemas.openxmlformats.org/drawingml/2006/main" name="Podstawa">
  <a:themeElements>
    <a:clrScheme name="Podstawa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odstawa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odstawa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TM03457444[[fn=Podstawa]]</Template>
  <TotalTime>2721</TotalTime>
  <Words>960</Words>
  <Application>Microsoft Office PowerPoint</Application>
  <PresentationFormat>Pokaz na ekranie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Podstawa</vt:lpstr>
      <vt:lpstr>Slajd 1</vt:lpstr>
      <vt:lpstr>Frekwencja klas I-III:</vt:lpstr>
      <vt:lpstr>Średnia Frekwencja klas  I-III</vt:lpstr>
      <vt:lpstr>UCZNIOWIE WYRÓŻNIAJĄCY SIĘ  W NAUCE :</vt:lpstr>
      <vt:lpstr>Uczniowie osiągający słabe wyniki w nauce: </vt:lpstr>
      <vt:lpstr>Uczniowie sprawiający trudności wychowawcze </vt:lpstr>
      <vt:lpstr> Zestawienie pozaszkolnych sukcesów uczniów klas I - III </vt:lpstr>
      <vt:lpstr> Zestawienie pozaszkolnych sukcesów uczniów klas I - III </vt:lpstr>
      <vt:lpstr>Dziękuję za uwagę!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Analiza,  semestr pierwszy</dc:title>
  <dc:creator>Kasia</dc:creator>
  <cp:lastModifiedBy>Ania</cp:lastModifiedBy>
  <cp:revision>149</cp:revision>
  <dcterms:created xsi:type="dcterms:W3CDTF">2018-01-17T13:29:18Z</dcterms:created>
  <dcterms:modified xsi:type="dcterms:W3CDTF">2023-06-20T21:04:24Z</dcterms:modified>
</cp:coreProperties>
</file>