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8" r:id="rId1"/>
  </p:sldMasterIdLst>
  <p:sldIdLst>
    <p:sldId id="256" r:id="rId2"/>
    <p:sldId id="257" r:id="rId3"/>
    <p:sldId id="266" r:id="rId4"/>
    <p:sldId id="267" r:id="rId5"/>
    <p:sldId id="262" r:id="rId6"/>
    <p:sldId id="263" r:id="rId7"/>
    <p:sldId id="260" r:id="rId8"/>
    <p:sldId id="261" r:id="rId9"/>
    <p:sldId id="268" r:id="rId10"/>
  </p:sldIdLst>
  <p:sldSz cx="9144000" cy="6858000" type="screen4x3"/>
  <p:notesSz cx="688181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0631"/>
    <a:srgbClr val="25EE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632109314545618E-2"/>
          <c:y val="2.204245348950231E-2"/>
          <c:w val="0.8277568547205687"/>
          <c:h val="0.85750655957386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Arkusz1!$E$3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15</c:v>
                </c:pt>
                <c:pt idx="1">
                  <c:v>6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85-49FE-9550-E71A6216D9AB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11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85-49FE-9550-E71A6216D9AB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25EE16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10</c:v>
                </c:pt>
                <c:pt idx="1">
                  <c:v>8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85-49FE-9550-E71A6216D9AB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E80631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Arkusz1!$E$2:$E$4</c:f>
              <c:numCache>
                <c:formatCode>General</c:formatCode>
                <c:ptCount val="3"/>
                <c:pt idx="0">
                  <c:v>15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85-49FE-9550-E71A6216D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437824"/>
        <c:axId val="336435856"/>
      </c:barChart>
      <c:catAx>
        <c:axId val="33643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435856"/>
        <c:crosses val="autoZero"/>
        <c:auto val="1"/>
        <c:lblAlgn val="ctr"/>
        <c:lblOffset val="100"/>
        <c:noMultiLvlLbl val="0"/>
      </c:catAx>
      <c:valAx>
        <c:axId val="33643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43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83-477B-9D7A-C5CADFD24603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83-477B-9D7A-C5CADFD24603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25EE16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83-477B-9D7A-C5CADFD24603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E80631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Arkusz1!$E$2:$E$4</c:f>
              <c:numCache>
                <c:formatCode>General</c:formatCode>
                <c:ptCount val="3"/>
                <c:pt idx="0">
                  <c:v>3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83-477B-9D7A-C5CADFD24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990880"/>
        <c:axId val="511990224"/>
      </c:barChart>
      <c:catAx>
        <c:axId val="51199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1990224"/>
        <c:crosses val="autoZero"/>
        <c:auto val="1"/>
        <c:lblAlgn val="ctr"/>
        <c:lblOffset val="100"/>
        <c:noMultiLvlLbl val="0"/>
      </c:catAx>
      <c:valAx>
        <c:axId val="51199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199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A-47F6-8A61-5AAD36082C9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EA-47F6-8A61-5AAD36082C9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25EE16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EA-47F6-8A61-5AAD36082C9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E80631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Arkusz1!$E$2:$E$5</c:f>
              <c:numCache>
                <c:formatCode>General</c:formatCode>
                <c:ptCount val="4"/>
                <c:pt idx="0">
                  <c:v>0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EA-47F6-8A61-5AAD36082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5858240"/>
        <c:axId val="415860536"/>
      </c:barChart>
      <c:catAx>
        <c:axId val="41585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15860536"/>
        <c:crosses val="autoZero"/>
        <c:auto val="1"/>
        <c:lblAlgn val="ctr"/>
        <c:lblOffset val="100"/>
        <c:noMultiLvlLbl val="0"/>
      </c:catAx>
      <c:valAx>
        <c:axId val="41586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1585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D6A9B1-B4A4-48D1-9CE2-92FE2EDA1BA7}" type="doc">
      <dgm:prSet loTypeId="urn:microsoft.com/office/officeart/2005/8/layout/defaul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0FF719A-B9C6-45CA-A5B7-54C93A6D1B7D}">
      <dgm:prSet/>
      <dgm:spPr/>
      <dgm:t>
        <a:bodyPr/>
        <a:lstStyle/>
        <a:p>
          <a:r>
            <a:rPr lang="pl-PL" dirty="0"/>
            <a:t>Klasy I </a:t>
          </a:r>
        </a:p>
        <a:p>
          <a:r>
            <a:rPr lang="pl-PL" dirty="0"/>
            <a:t>94,3%   </a:t>
          </a:r>
          <a:endParaRPr lang="en-US" dirty="0"/>
        </a:p>
      </dgm:t>
    </dgm:pt>
    <dgm:pt modelId="{017DABE8-F714-43CE-AAF2-39D40220D9BF}" type="parTrans" cxnId="{72203BFB-E6E6-41F1-BC05-DC7B97DBA08D}">
      <dgm:prSet/>
      <dgm:spPr/>
      <dgm:t>
        <a:bodyPr/>
        <a:lstStyle/>
        <a:p>
          <a:endParaRPr lang="en-US"/>
        </a:p>
      </dgm:t>
    </dgm:pt>
    <dgm:pt modelId="{9D59987C-3BF4-4A88-8AC3-DC7D61FB3A8C}" type="sibTrans" cxnId="{72203BFB-E6E6-41F1-BC05-DC7B97DBA08D}">
      <dgm:prSet/>
      <dgm:spPr/>
      <dgm:t>
        <a:bodyPr/>
        <a:lstStyle/>
        <a:p>
          <a:endParaRPr lang="en-US"/>
        </a:p>
      </dgm:t>
    </dgm:pt>
    <dgm:pt modelId="{875EE7C5-3E07-4B73-8C35-75C7CDBA24BF}">
      <dgm:prSet/>
      <dgm:spPr/>
      <dgm:t>
        <a:bodyPr/>
        <a:lstStyle/>
        <a:p>
          <a:r>
            <a:rPr lang="pl-PL" dirty="0"/>
            <a:t>Klasy II    </a:t>
          </a:r>
        </a:p>
        <a:p>
          <a:r>
            <a:rPr lang="pl-PL" dirty="0"/>
            <a:t>92,2%</a:t>
          </a:r>
          <a:endParaRPr lang="en-US" dirty="0"/>
        </a:p>
      </dgm:t>
    </dgm:pt>
    <dgm:pt modelId="{E116D54A-BB15-4F76-8F37-1D5F2C07089E}" type="parTrans" cxnId="{DB204F2B-8263-49CE-B173-262F3A44A124}">
      <dgm:prSet/>
      <dgm:spPr/>
      <dgm:t>
        <a:bodyPr/>
        <a:lstStyle/>
        <a:p>
          <a:endParaRPr lang="en-US"/>
        </a:p>
      </dgm:t>
    </dgm:pt>
    <dgm:pt modelId="{1FF599E8-3DA1-4606-9ED7-02F395A02149}" type="sibTrans" cxnId="{DB204F2B-8263-49CE-B173-262F3A44A124}">
      <dgm:prSet/>
      <dgm:spPr/>
      <dgm:t>
        <a:bodyPr/>
        <a:lstStyle/>
        <a:p>
          <a:endParaRPr lang="en-US"/>
        </a:p>
      </dgm:t>
    </dgm:pt>
    <dgm:pt modelId="{23962058-F4C0-4AB6-8DDA-33818F1CB224}">
      <dgm:prSet/>
      <dgm:spPr/>
      <dgm:t>
        <a:bodyPr/>
        <a:lstStyle/>
        <a:p>
          <a:r>
            <a:rPr lang="pl-PL" dirty="0"/>
            <a:t>Klasy III </a:t>
          </a:r>
        </a:p>
        <a:p>
          <a:r>
            <a:rPr lang="pl-PL" dirty="0"/>
            <a:t>93,2%</a:t>
          </a:r>
          <a:endParaRPr lang="en-US" dirty="0"/>
        </a:p>
      </dgm:t>
    </dgm:pt>
    <dgm:pt modelId="{A1CBA75C-11DD-40C2-99DD-0168B97D63C1}" type="parTrans" cxnId="{C587E5E5-73AF-444C-B53E-EF08B98F458F}">
      <dgm:prSet/>
      <dgm:spPr/>
      <dgm:t>
        <a:bodyPr/>
        <a:lstStyle/>
        <a:p>
          <a:endParaRPr lang="en-US"/>
        </a:p>
      </dgm:t>
    </dgm:pt>
    <dgm:pt modelId="{64EA5FBD-1704-4E77-8F4F-E25B27F7C7E2}" type="sibTrans" cxnId="{C587E5E5-73AF-444C-B53E-EF08B98F458F}">
      <dgm:prSet/>
      <dgm:spPr/>
      <dgm:t>
        <a:bodyPr/>
        <a:lstStyle/>
        <a:p>
          <a:endParaRPr lang="en-US"/>
        </a:p>
      </dgm:t>
    </dgm:pt>
    <dgm:pt modelId="{ABE6C005-789E-4C0D-8DDA-5705DD4BD183}" type="pres">
      <dgm:prSet presAssocID="{9AD6A9B1-B4A4-48D1-9CE2-92FE2EDA1BA7}" presName="diagram" presStyleCnt="0">
        <dgm:presLayoutVars>
          <dgm:dir/>
          <dgm:resizeHandles val="exact"/>
        </dgm:presLayoutVars>
      </dgm:prSet>
      <dgm:spPr/>
    </dgm:pt>
    <dgm:pt modelId="{7B07C1D8-A1B5-4111-A9A4-7BFD14960A98}" type="pres">
      <dgm:prSet presAssocID="{00FF719A-B9C6-45CA-A5B7-54C93A6D1B7D}" presName="node" presStyleLbl="node1" presStyleIdx="0" presStyleCnt="3">
        <dgm:presLayoutVars>
          <dgm:bulletEnabled val="1"/>
        </dgm:presLayoutVars>
      </dgm:prSet>
      <dgm:spPr/>
    </dgm:pt>
    <dgm:pt modelId="{337EF5FF-FB73-4A4C-BE20-049B4CACEB67}" type="pres">
      <dgm:prSet presAssocID="{9D59987C-3BF4-4A88-8AC3-DC7D61FB3A8C}" presName="sibTrans" presStyleCnt="0"/>
      <dgm:spPr/>
    </dgm:pt>
    <dgm:pt modelId="{DB2F0575-9BD3-4ABC-A34E-98FBDD68CB3B}" type="pres">
      <dgm:prSet presAssocID="{875EE7C5-3E07-4B73-8C35-75C7CDBA24BF}" presName="node" presStyleLbl="node1" presStyleIdx="1" presStyleCnt="3">
        <dgm:presLayoutVars>
          <dgm:bulletEnabled val="1"/>
        </dgm:presLayoutVars>
      </dgm:prSet>
      <dgm:spPr/>
    </dgm:pt>
    <dgm:pt modelId="{832CDB34-1479-40BA-B5DD-461F1C548F53}" type="pres">
      <dgm:prSet presAssocID="{1FF599E8-3DA1-4606-9ED7-02F395A02149}" presName="sibTrans" presStyleCnt="0"/>
      <dgm:spPr/>
    </dgm:pt>
    <dgm:pt modelId="{787C6F24-95FD-4A07-9477-D05B66A50C69}" type="pres">
      <dgm:prSet presAssocID="{23962058-F4C0-4AB6-8DDA-33818F1CB224}" presName="node" presStyleLbl="node1" presStyleIdx="2" presStyleCnt="3">
        <dgm:presLayoutVars>
          <dgm:bulletEnabled val="1"/>
        </dgm:presLayoutVars>
      </dgm:prSet>
      <dgm:spPr/>
    </dgm:pt>
  </dgm:ptLst>
  <dgm:cxnLst>
    <dgm:cxn modelId="{DB204F2B-8263-49CE-B173-262F3A44A124}" srcId="{9AD6A9B1-B4A4-48D1-9CE2-92FE2EDA1BA7}" destId="{875EE7C5-3E07-4B73-8C35-75C7CDBA24BF}" srcOrd="1" destOrd="0" parTransId="{E116D54A-BB15-4F76-8F37-1D5F2C07089E}" sibTransId="{1FF599E8-3DA1-4606-9ED7-02F395A02149}"/>
    <dgm:cxn modelId="{9FCE482E-805B-4F20-84D9-09A28C718E97}" type="presOf" srcId="{875EE7C5-3E07-4B73-8C35-75C7CDBA24BF}" destId="{DB2F0575-9BD3-4ABC-A34E-98FBDD68CB3B}" srcOrd="0" destOrd="0" presId="urn:microsoft.com/office/officeart/2005/8/layout/default"/>
    <dgm:cxn modelId="{60617DBE-A05D-46ED-8B15-7FAE813378B5}" type="presOf" srcId="{9AD6A9B1-B4A4-48D1-9CE2-92FE2EDA1BA7}" destId="{ABE6C005-789E-4C0D-8DDA-5705DD4BD183}" srcOrd="0" destOrd="0" presId="urn:microsoft.com/office/officeart/2005/8/layout/default"/>
    <dgm:cxn modelId="{C587E5E5-73AF-444C-B53E-EF08B98F458F}" srcId="{9AD6A9B1-B4A4-48D1-9CE2-92FE2EDA1BA7}" destId="{23962058-F4C0-4AB6-8DDA-33818F1CB224}" srcOrd="2" destOrd="0" parTransId="{A1CBA75C-11DD-40C2-99DD-0168B97D63C1}" sibTransId="{64EA5FBD-1704-4E77-8F4F-E25B27F7C7E2}"/>
    <dgm:cxn modelId="{8FFDF4E6-6E69-4863-9A78-B6197D42F489}" type="presOf" srcId="{00FF719A-B9C6-45CA-A5B7-54C93A6D1B7D}" destId="{7B07C1D8-A1B5-4111-A9A4-7BFD14960A98}" srcOrd="0" destOrd="0" presId="urn:microsoft.com/office/officeart/2005/8/layout/default"/>
    <dgm:cxn modelId="{FDD605EC-66BE-4463-9F37-42011E292789}" type="presOf" srcId="{23962058-F4C0-4AB6-8DDA-33818F1CB224}" destId="{787C6F24-95FD-4A07-9477-D05B66A50C69}" srcOrd="0" destOrd="0" presId="urn:microsoft.com/office/officeart/2005/8/layout/default"/>
    <dgm:cxn modelId="{72203BFB-E6E6-41F1-BC05-DC7B97DBA08D}" srcId="{9AD6A9B1-B4A4-48D1-9CE2-92FE2EDA1BA7}" destId="{00FF719A-B9C6-45CA-A5B7-54C93A6D1B7D}" srcOrd="0" destOrd="0" parTransId="{017DABE8-F714-43CE-AAF2-39D40220D9BF}" sibTransId="{9D59987C-3BF4-4A88-8AC3-DC7D61FB3A8C}"/>
    <dgm:cxn modelId="{9E894F5A-11E2-43F0-8230-2D15ED02A98F}" type="presParOf" srcId="{ABE6C005-789E-4C0D-8DDA-5705DD4BD183}" destId="{7B07C1D8-A1B5-4111-A9A4-7BFD14960A98}" srcOrd="0" destOrd="0" presId="urn:microsoft.com/office/officeart/2005/8/layout/default"/>
    <dgm:cxn modelId="{FDAAB86F-3631-433E-9FA1-87C1B786259B}" type="presParOf" srcId="{ABE6C005-789E-4C0D-8DDA-5705DD4BD183}" destId="{337EF5FF-FB73-4A4C-BE20-049B4CACEB67}" srcOrd="1" destOrd="0" presId="urn:microsoft.com/office/officeart/2005/8/layout/default"/>
    <dgm:cxn modelId="{83B0D83F-E4CC-4006-BFC5-ADFDE714B92E}" type="presParOf" srcId="{ABE6C005-789E-4C0D-8DDA-5705DD4BD183}" destId="{DB2F0575-9BD3-4ABC-A34E-98FBDD68CB3B}" srcOrd="2" destOrd="0" presId="urn:microsoft.com/office/officeart/2005/8/layout/default"/>
    <dgm:cxn modelId="{590B3F3D-9E93-4BFA-8EC6-76425CBCC320}" type="presParOf" srcId="{ABE6C005-789E-4C0D-8DDA-5705DD4BD183}" destId="{832CDB34-1479-40BA-B5DD-461F1C548F53}" srcOrd="3" destOrd="0" presId="urn:microsoft.com/office/officeart/2005/8/layout/default"/>
    <dgm:cxn modelId="{6E167B62-3B30-48A4-B0E0-E739FB7351F2}" type="presParOf" srcId="{ABE6C005-789E-4C0D-8DDA-5705DD4BD183}" destId="{787C6F24-95FD-4A07-9477-D05B66A50C6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7C1D8-A1B5-4111-A9A4-7BFD14960A98}">
      <dsp:nvSpPr>
        <dsp:cNvPr id="0" name=""/>
        <dsp:cNvSpPr/>
      </dsp:nvSpPr>
      <dsp:spPr>
        <a:xfrm>
          <a:off x="0" y="785871"/>
          <a:ext cx="2428875" cy="14573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900" kern="1200" dirty="0"/>
            <a:t>Klasy I </a:t>
          </a:r>
        </a:p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900" kern="1200" dirty="0"/>
            <a:t>94,3%   </a:t>
          </a:r>
          <a:endParaRPr lang="en-US" sz="3900" kern="1200" dirty="0"/>
        </a:p>
      </dsp:txBody>
      <dsp:txXfrm>
        <a:off x="0" y="785871"/>
        <a:ext cx="2428875" cy="1457324"/>
      </dsp:txXfrm>
    </dsp:sp>
    <dsp:sp modelId="{DB2F0575-9BD3-4ABC-A34E-98FBDD68CB3B}">
      <dsp:nvSpPr>
        <dsp:cNvPr id="0" name=""/>
        <dsp:cNvSpPr/>
      </dsp:nvSpPr>
      <dsp:spPr>
        <a:xfrm>
          <a:off x="2671762" y="785871"/>
          <a:ext cx="2428875" cy="14573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900" kern="1200" dirty="0"/>
            <a:t>Klasy II    </a:t>
          </a:r>
        </a:p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900" kern="1200" dirty="0"/>
            <a:t>92,2%</a:t>
          </a:r>
          <a:endParaRPr lang="en-US" sz="3900" kern="1200" dirty="0"/>
        </a:p>
      </dsp:txBody>
      <dsp:txXfrm>
        <a:off x="2671762" y="785871"/>
        <a:ext cx="2428875" cy="1457324"/>
      </dsp:txXfrm>
    </dsp:sp>
    <dsp:sp modelId="{787C6F24-95FD-4A07-9477-D05B66A50C69}">
      <dsp:nvSpPr>
        <dsp:cNvPr id="0" name=""/>
        <dsp:cNvSpPr/>
      </dsp:nvSpPr>
      <dsp:spPr>
        <a:xfrm>
          <a:off x="5343525" y="785871"/>
          <a:ext cx="2428875" cy="14573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900" kern="1200" dirty="0"/>
            <a:t>Klasy III </a:t>
          </a:r>
        </a:p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900" kern="1200" dirty="0"/>
            <a:t>93,2%</a:t>
          </a:r>
          <a:endParaRPr lang="en-US" sz="3900" kern="1200" dirty="0"/>
        </a:p>
      </dsp:txBody>
      <dsp:txXfrm>
        <a:off x="5343525" y="785871"/>
        <a:ext cx="2428875" cy="1457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85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9303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4717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474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015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9973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07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991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471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2631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8618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1890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8619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1272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825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1726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8471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266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7FE19C8-CE7A-4ECE-92AB-54729848834F}" type="datetimeFigureOut">
              <a:rPr lang="pl-PL" smtClean="0"/>
              <a:pPr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598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  <p:sldLayoutId id="2147484012" r:id="rId14"/>
    <p:sldLayoutId id="2147484013" r:id="rId15"/>
    <p:sldLayoutId id="2147484014" r:id="rId16"/>
    <p:sldLayoutId id="2147484015" r:id="rId17"/>
    <p:sldLayoutId id="2147484016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60F55E5-82DC-49DE-B7FA-8D2E291A8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C88758C8-9D10-484F-99AF-42B11A4FA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9F883FF7-1FCA-41BF-98CB-75CC22711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2500" b="1250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CED32FD-C5FE-4C22-A60D-AC9FFA8DE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13259" y="1412776"/>
            <a:ext cx="6517482" cy="384502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sz="4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Analiza wyników</a:t>
            </a:r>
          </a:p>
          <a:p>
            <a:pPr>
              <a:lnSpc>
                <a:spcPct val="110000"/>
              </a:lnSpc>
            </a:pPr>
            <a:r>
              <a:rPr lang="pl-PL" sz="4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 KLAS I - III</a:t>
            </a:r>
          </a:p>
          <a:p>
            <a:pPr>
              <a:lnSpc>
                <a:spcPct val="110000"/>
              </a:lnSpc>
            </a:pPr>
            <a:r>
              <a:rPr lang="pl-PL" sz="4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SEMESTR I</a:t>
            </a:r>
          </a:p>
          <a:p>
            <a:pPr>
              <a:lnSpc>
                <a:spcPct val="110000"/>
              </a:lnSpc>
            </a:pPr>
            <a:r>
              <a:rPr lang="pl-PL" sz="4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ROK SZKOLNY 2023/2024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332" y="260649"/>
            <a:ext cx="7773338" cy="1368152"/>
          </a:xfrm>
        </p:spPr>
        <p:txBody>
          <a:bodyPr/>
          <a:lstStyle/>
          <a:p>
            <a:pPr algn="ctr"/>
            <a:r>
              <a:rPr lang="pl-PL" dirty="0">
                <a:solidFill>
                  <a:srgbClr val="C00000"/>
                </a:solidFill>
                <a:effectLst/>
                <a:latin typeface="Cambria" pitchFamily="18" charset="0"/>
              </a:rPr>
              <a:t>Frekwencja </a:t>
            </a:r>
            <a:br>
              <a:rPr lang="pl-PL" dirty="0">
                <a:solidFill>
                  <a:srgbClr val="C00000"/>
                </a:solidFill>
                <a:effectLst/>
                <a:latin typeface="Cambria" pitchFamily="18" charset="0"/>
              </a:rPr>
            </a:br>
            <a:r>
              <a:rPr lang="pl-PL" dirty="0">
                <a:solidFill>
                  <a:srgbClr val="C00000"/>
                </a:solidFill>
                <a:effectLst/>
                <a:latin typeface="Cambria" pitchFamily="18" charset="0"/>
              </a:rPr>
              <a:t>klas I 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916832"/>
            <a:ext cx="8207151" cy="49411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3600" dirty="0">
                <a:latin typeface="Cambria" pitchFamily="18" charset="0"/>
              </a:rPr>
              <a:t>Klasa </a:t>
            </a:r>
            <a:r>
              <a:rPr lang="pl-PL" sz="3600" b="1" dirty="0">
                <a:latin typeface="Cambria" pitchFamily="18" charset="0"/>
              </a:rPr>
              <a:t>I a </a:t>
            </a:r>
            <a:r>
              <a:rPr lang="pl-PL" sz="3600" dirty="0">
                <a:latin typeface="Cambria" pitchFamily="18" charset="0"/>
              </a:rPr>
              <a:t>– 92,8%</a:t>
            </a:r>
          </a:p>
          <a:p>
            <a:pPr algn="ctr">
              <a:buNone/>
            </a:pPr>
            <a:r>
              <a:rPr lang="pl-PL" sz="3600" dirty="0">
                <a:latin typeface="Cambria" pitchFamily="18" charset="0"/>
              </a:rPr>
              <a:t>Klasa </a:t>
            </a:r>
            <a:r>
              <a:rPr lang="pl-PL" sz="3600" b="1" dirty="0">
                <a:latin typeface="Cambria" pitchFamily="18" charset="0"/>
              </a:rPr>
              <a:t>I b </a:t>
            </a:r>
            <a:r>
              <a:rPr lang="pl-PL" sz="3600" dirty="0">
                <a:latin typeface="Cambria" pitchFamily="18" charset="0"/>
              </a:rPr>
              <a:t>– 94,8%              </a:t>
            </a:r>
          </a:p>
          <a:p>
            <a:pPr algn="ctr">
              <a:buNone/>
            </a:pPr>
            <a:r>
              <a:rPr lang="pl-PL" sz="3600" dirty="0">
                <a:latin typeface="Cambria" pitchFamily="18" charset="0"/>
              </a:rPr>
              <a:t>Klasa </a:t>
            </a:r>
            <a:r>
              <a:rPr lang="pl-PL" sz="3600" b="1" dirty="0">
                <a:latin typeface="Cambria" pitchFamily="18" charset="0"/>
              </a:rPr>
              <a:t>I c </a:t>
            </a:r>
            <a:r>
              <a:rPr lang="pl-PL" sz="3600" dirty="0">
                <a:latin typeface="Cambria" pitchFamily="18" charset="0"/>
              </a:rPr>
              <a:t>– 93,8%                  </a:t>
            </a:r>
          </a:p>
          <a:p>
            <a:pPr algn="ctr">
              <a:buNone/>
            </a:pPr>
            <a:r>
              <a:rPr lang="pl-PL" sz="3600" dirty="0">
                <a:highlight>
                  <a:srgbClr val="C0C0C0"/>
                </a:highlight>
                <a:latin typeface="Cambria" pitchFamily="18" charset="0"/>
              </a:rPr>
              <a:t>Klasa </a:t>
            </a:r>
            <a:r>
              <a:rPr lang="pl-PL" sz="3600" b="1" dirty="0">
                <a:highlight>
                  <a:srgbClr val="C0C0C0"/>
                </a:highlight>
                <a:latin typeface="Cambria" pitchFamily="18" charset="0"/>
              </a:rPr>
              <a:t>i d </a:t>
            </a:r>
            <a:r>
              <a:rPr lang="pl-PL" sz="3600" dirty="0">
                <a:highlight>
                  <a:srgbClr val="C0C0C0"/>
                </a:highlight>
                <a:latin typeface="Cambria" pitchFamily="18" charset="0"/>
              </a:rPr>
              <a:t>– 96%</a:t>
            </a:r>
          </a:p>
          <a:p>
            <a:pPr>
              <a:buNone/>
            </a:pPr>
            <a:endParaRPr lang="pl-PL" sz="3600" dirty="0">
              <a:latin typeface="Cambria" pitchFamily="18" charset="0"/>
            </a:endParaRPr>
          </a:p>
          <a:p>
            <a:pPr algn="ctr">
              <a:buNone/>
            </a:pPr>
            <a:endParaRPr lang="pl-PL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8FE7A6-CFC3-FC4D-A955-7F8BE4C1B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frekwencja </a:t>
            </a:r>
            <a:br>
              <a:rPr lang="pl-P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klas II 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E35397-80CD-3B86-0F96-FA93B37BF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Klasa </a:t>
            </a:r>
            <a:r>
              <a:rPr lang="pl-PL" sz="3600" b="1" dirty="0">
                <a:latin typeface="Cambria" panose="02040503050406030204" pitchFamily="18" charset="0"/>
                <a:ea typeface="Cambria" panose="02040503050406030204" pitchFamily="18" charset="0"/>
              </a:rPr>
              <a:t>II a </a:t>
            </a: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– 90,4%</a:t>
            </a:r>
          </a:p>
          <a:p>
            <a:pPr marL="0" indent="0" algn="ctr">
              <a:buNone/>
            </a:pPr>
            <a:r>
              <a:rPr lang="pl-PL" sz="3600" dirty="0">
                <a:highlight>
                  <a:srgbClr val="C0C0C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Klasa </a:t>
            </a:r>
            <a:r>
              <a:rPr lang="pl-PL" sz="3600" b="1" dirty="0">
                <a:highlight>
                  <a:srgbClr val="C0C0C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II b</a:t>
            </a:r>
            <a:r>
              <a:rPr lang="pl-PL" sz="3600" dirty="0">
                <a:highlight>
                  <a:srgbClr val="C0C0C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 – 95,2%</a:t>
            </a:r>
          </a:p>
          <a:p>
            <a:pPr marL="0" indent="0" algn="ctr">
              <a:buNone/>
            </a:pP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Klasa </a:t>
            </a:r>
            <a:r>
              <a:rPr lang="pl-PL" sz="3600" b="1" dirty="0">
                <a:latin typeface="Cambria" panose="02040503050406030204" pitchFamily="18" charset="0"/>
                <a:ea typeface="Cambria" panose="02040503050406030204" pitchFamily="18" charset="0"/>
              </a:rPr>
              <a:t>ii c</a:t>
            </a: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 – 92%</a:t>
            </a:r>
          </a:p>
          <a:p>
            <a:pPr marL="0" indent="0" algn="ctr">
              <a:buNone/>
            </a:pP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Klasa </a:t>
            </a:r>
            <a:r>
              <a:rPr lang="pl-PL" sz="3600" b="1" dirty="0">
                <a:latin typeface="Cambria" panose="02040503050406030204" pitchFamily="18" charset="0"/>
                <a:ea typeface="Cambria" panose="02040503050406030204" pitchFamily="18" charset="0"/>
              </a:rPr>
              <a:t>II d </a:t>
            </a: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– 91,4%</a:t>
            </a:r>
          </a:p>
        </p:txBody>
      </p:sp>
    </p:spTree>
    <p:extLst>
      <p:ext uri="{BB962C8B-B14F-4D97-AF65-F5344CB8AC3E}">
        <p14:creationId xmlns:p14="http://schemas.microsoft.com/office/powerpoint/2010/main" val="2580044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135810-C5E0-3191-5D7E-764DF6C75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frekwencja </a:t>
            </a:r>
            <a:br>
              <a:rPr lang="pl-P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klas III: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D7F587-0C51-3187-3712-9824F3E61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klasa </a:t>
            </a:r>
            <a:r>
              <a:rPr lang="pl-PL" sz="3600" b="1" dirty="0">
                <a:latin typeface="Cambria" panose="02040503050406030204" pitchFamily="18" charset="0"/>
                <a:ea typeface="Cambria" panose="02040503050406030204" pitchFamily="18" charset="0"/>
              </a:rPr>
              <a:t>III a </a:t>
            </a: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– 93%</a:t>
            </a:r>
          </a:p>
          <a:p>
            <a:pPr marL="0" indent="0" algn="ctr">
              <a:buNone/>
            </a:pPr>
            <a:r>
              <a:rPr lang="pl-PL" sz="3600" dirty="0">
                <a:highlight>
                  <a:srgbClr val="C0C0C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Klasa </a:t>
            </a:r>
            <a:r>
              <a:rPr lang="pl-PL" sz="3600" b="1" dirty="0">
                <a:highlight>
                  <a:srgbClr val="C0C0C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III b </a:t>
            </a:r>
            <a:r>
              <a:rPr lang="pl-PL" sz="3600" dirty="0">
                <a:highlight>
                  <a:srgbClr val="C0C0C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– 97,1%</a:t>
            </a:r>
          </a:p>
          <a:p>
            <a:pPr marL="0" indent="0" algn="ctr">
              <a:buNone/>
            </a:pP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Klasa </a:t>
            </a:r>
            <a:r>
              <a:rPr lang="pl-PL" sz="3600" b="1" dirty="0">
                <a:latin typeface="Cambria" panose="02040503050406030204" pitchFamily="18" charset="0"/>
                <a:ea typeface="Cambria" panose="02040503050406030204" pitchFamily="18" charset="0"/>
              </a:rPr>
              <a:t>iii c </a:t>
            </a: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– 91%</a:t>
            </a:r>
          </a:p>
          <a:p>
            <a:pPr marL="0" indent="0" algn="ctr">
              <a:buNone/>
            </a:pP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Klasa </a:t>
            </a:r>
            <a:r>
              <a:rPr lang="pl-PL" sz="3600" b="1" dirty="0">
                <a:latin typeface="Cambria" panose="02040503050406030204" pitchFamily="18" charset="0"/>
                <a:ea typeface="Cambria" panose="02040503050406030204" pitchFamily="18" charset="0"/>
              </a:rPr>
              <a:t>iii d </a:t>
            </a:r>
            <a:r>
              <a:rPr lang="pl-PL" sz="3600" dirty="0">
                <a:latin typeface="Cambria" panose="02040503050406030204" pitchFamily="18" charset="0"/>
                <a:ea typeface="Cambria" panose="02040503050406030204" pitchFamily="18" charset="0"/>
              </a:rPr>
              <a:t>– 91,8%</a:t>
            </a:r>
          </a:p>
        </p:txBody>
      </p:sp>
    </p:spTree>
    <p:extLst>
      <p:ext uri="{BB962C8B-B14F-4D97-AF65-F5344CB8AC3E}">
        <p14:creationId xmlns:p14="http://schemas.microsoft.com/office/powerpoint/2010/main" val="3675506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331" y="618517"/>
            <a:ext cx="7773338" cy="1596177"/>
          </a:xfrm>
        </p:spPr>
        <p:txBody>
          <a:bodyPr>
            <a:normAutofit/>
          </a:bodyPr>
          <a:lstStyle/>
          <a:p>
            <a:r>
              <a:rPr lang="pl-PL">
                <a:effectLst/>
                <a:latin typeface="Cambria" pitchFamily="18" charset="0"/>
                <a:ea typeface="Cambria" pitchFamily="18" charset="0"/>
              </a:rPr>
              <a:t>Średnia Frekwencja</a:t>
            </a:r>
            <a:r>
              <a:rPr lang="pl-PL">
                <a:latin typeface="Cambria" pitchFamily="18" charset="0"/>
                <a:ea typeface="Cambria" pitchFamily="18" charset="0"/>
              </a:rPr>
              <a:t> </a:t>
            </a:r>
            <a:r>
              <a:rPr lang="pl-PL">
                <a:effectLst/>
                <a:latin typeface="Cambria" pitchFamily="18" charset="0"/>
                <a:ea typeface="Cambria" pitchFamily="18" charset="0"/>
              </a:rPr>
              <a:t>klas </a:t>
            </a:r>
            <a:br>
              <a:rPr lang="pl-PL">
                <a:latin typeface="Cambria" pitchFamily="18" charset="0"/>
                <a:ea typeface="Cambria" pitchFamily="18" charset="0"/>
              </a:rPr>
            </a:br>
            <a:r>
              <a:rPr lang="pl-PL">
                <a:latin typeface="Cambria" pitchFamily="18" charset="0"/>
                <a:ea typeface="Cambria" pitchFamily="18" charset="0"/>
              </a:rPr>
              <a:t>I-III</a:t>
            </a:r>
            <a:endParaRPr lang="pl-PL">
              <a:effectLst/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5910333D-1305-42F3-9099-0E5367A2D2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486414"/>
              </p:ext>
            </p:extLst>
          </p:nvPr>
        </p:nvGraphicFramePr>
        <p:xfrm>
          <a:off x="685800" y="2532475"/>
          <a:ext cx="77724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DE9C5EF-230E-4E14-A2C5-FF9445E7ED8F}"/>
              </a:ext>
            </a:extLst>
          </p:cNvPr>
          <p:cNvSpPr txBox="1"/>
          <p:nvPr/>
        </p:nvSpPr>
        <p:spPr>
          <a:xfrm>
            <a:off x="6147306" y="2367092"/>
            <a:ext cx="2514096" cy="3881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/>
              <a:t>KLASY I – </a:t>
            </a:r>
            <a:r>
              <a:rPr lang="pl-PL" sz="1600" cap="all" dirty="0"/>
              <a:t>51</a:t>
            </a:r>
            <a:r>
              <a:rPr lang="en-US" sz="1600" cap="all" dirty="0"/>
              <a:t> UCZNIÓW      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/>
              <a:t>KLASY II – </a:t>
            </a:r>
            <a:r>
              <a:rPr lang="pl-PL" sz="1600" cap="all" dirty="0"/>
              <a:t>29</a:t>
            </a:r>
            <a:r>
              <a:rPr lang="en-US" sz="1600" cap="all" dirty="0"/>
              <a:t> UCZNIÓW      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/>
              <a:t>KLASY III – </a:t>
            </a:r>
            <a:r>
              <a:rPr lang="pl-PL" sz="1600" cap="all" dirty="0"/>
              <a:t>34</a:t>
            </a:r>
            <a:r>
              <a:rPr lang="en-US" sz="1600" cap="all" dirty="0"/>
              <a:t> UCZNIÓW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84E255A-FFFE-4DD2-87D7-0FF3A5B72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306" y="640831"/>
            <a:ext cx="2514096" cy="15738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/>
              <a:t>UCZNIOWIE WYRÓŻNIAJĄCY SIĘ </a:t>
            </a:r>
            <a:br>
              <a:rPr lang="en-US" sz="2500"/>
            </a:br>
            <a:r>
              <a:rPr lang="en-US" sz="2500"/>
              <a:t>W NAUCE :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6403F244-238D-48DE-8A4E-3CA782B93E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9387783"/>
              </p:ext>
            </p:extLst>
          </p:nvPr>
        </p:nvGraphicFramePr>
        <p:xfrm>
          <a:off x="482598" y="188640"/>
          <a:ext cx="5182110" cy="6059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6768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>
            <a:normAutofit/>
          </a:bodyPr>
          <a:lstStyle/>
          <a:p>
            <a:r>
              <a:rPr lang="pl-PL" dirty="0"/>
              <a:t>Uczniowie osiągający słabe wyniki w nauce:</a:t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F1CA3E41-B4AB-4E9D-B9C5-780BF68D1F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6556091"/>
              </p:ext>
            </p:extLst>
          </p:nvPr>
        </p:nvGraphicFramePr>
        <p:xfrm>
          <a:off x="685800" y="2366963"/>
          <a:ext cx="7772400" cy="3424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416C2F8-A84C-4357-A755-81D3F466D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031306E5-EFE3-459A-89EF-0EF2185CD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23C976-ECF8-49F1-914B-B5BD60613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330" y="2367092"/>
            <a:ext cx="2920484" cy="3424107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endParaRPr lang="pl-PL" sz="1000" dirty="0"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pl-PL" sz="1000" dirty="0">
                <a:latin typeface="Cambria" pitchFamily="18" charset="0"/>
              </a:rPr>
              <a:t> </a:t>
            </a: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pl-PL" sz="1000" dirty="0">
                <a:latin typeface="Cambria" pitchFamily="18" charset="0"/>
              </a:rPr>
              <a:t>Podjęte zostały środki pomocy w formie stałego kontaktu z rodzicami , współpraca z pedagogiem oraz psychologiem szkolnym. 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332" y="618517"/>
            <a:ext cx="2920482" cy="1596177"/>
          </a:xfrm>
        </p:spPr>
        <p:txBody>
          <a:bodyPr anchor="b">
            <a:normAutofit/>
          </a:bodyPr>
          <a:lstStyle/>
          <a:p>
            <a:r>
              <a:rPr lang="pl-PL" sz="2600" dirty="0">
                <a:latin typeface="Cambria" pitchFamily="18" charset="0"/>
              </a:rPr>
              <a:t>Uczniowie sprawiający Problemy wychowawcze 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45AEAC00-FF6B-46E1-B636-ABDF896565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3157171"/>
              </p:ext>
            </p:extLst>
          </p:nvPr>
        </p:nvGraphicFramePr>
        <p:xfrm>
          <a:off x="3808545" y="609600"/>
          <a:ext cx="4650123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0880C7-5D97-F852-83F7-8486EABBB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Dziękuję 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382BA1A-AA42-C6A7-17AF-1CCA8E472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DCD1131-6225-0498-F85D-0126870BA17B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06BA2EC-54D5-F3A3-3DD1-B958D9F9B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A79C6424-8CA3-9C5B-7380-FFB45CF4BC1F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9FA4B23-4C29-A45B-B21A-55B0FEAA4B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959695DF-D532-FE02-9082-85B16D9580D2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5627499"/>
      </p:ext>
    </p:extLst>
  </p:cSld>
  <p:clrMapOvr>
    <a:masterClrMapping/>
  </p:clrMapOvr>
</p:sld>
</file>

<file path=ppt/theme/theme1.xml><?xml version="1.0" encoding="utf-8"?>
<a:theme xmlns:a="http://schemas.openxmlformats.org/drawingml/2006/main" name="Kropla">
  <a:themeElements>
    <a:clrScheme name="Kropl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Krop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op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Kropla</Template>
  <TotalTime>1914</TotalTime>
  <Words>173</Words>
  <Application>Microsoft Office PowerPoint</Application>
  <PresentationFormat>Pokaz na ekranie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Cambria</vt:lpstr>
      <vt:lpstr>Tw Cen MT</vt:lpstr>
      <vt:lpstr>Kropla</vt:lpstr>
      <vt:lpstr>Prezentacja programu PowerPoint</vt:lpstr>
      <vt:lpstr>Frekwencja  klas I :</vt:lpstr>
      <vt:lpstr>frekwencja  klas II :</vt:lpstr>
      <vt:lpstr>frekwencja  klas III:</vt:lpstr>
      <vt:lpstr>Średnia Frekwencja klas  I-III</vt:lpstr>
      <vt:lpstr>UCZNIOWIE WYRÓŻNIAJĄCY SIĘ  W NAUCE :</vt:lpstr>
      <vt:lpstr>Uczniowie osiągający słabe wyniki w nauce: </vt:lpstr>
      <vt:lpstr>Uczniowie sprawiający Problemy wychowawcze </vt:lpstr>
      <vt:lpstr>Dziękuję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Analiza,  semestr pierwszy</dc:title>
  <dc:creator>Kasia</dc:creator>
  <cp:lastModifiedBy>Krzysztof Klem</cp:lastModifiedBy>
  <cp:revision>49</cp:revision>
  <dcterms:created xsi:type="dcterms:W3CDTF">2018-01-17T13:29:18Z</dcterms:created>
  <dcterms:modified xsi:type="dcterms:W3CDTF">2024-02-06T07:42:56Z</dcterms:modified>
</cp:coreProperties>
</file>